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41"/>
  </p:notesMasterIdLst>
  <p:sldIdLst>
    <p:sldId id="256" r:id="rId2"/>
    <p:sldId id="278" r:id="rId3"/>
    <p:sldId id="304" r:id="rId4"/>
    <p:sldId id="259" r:id="rId5"/>
    <p:sldId id="280" r:id="rId6"/>
    <p:sldId id="281" r:id="rId7"/>
    <p:sldId id="282" r:id="rId8"/>
    <p:sldId id="283" r:id="rId9"/>
    <p:sldId id="284" r:id="rId10"/>
    <p:sldId id="260" r:id="rId11"/>
    <p:sldId id="287" r:id="rId12"/>
    <p:sldId id="291" r:id="rId13"/>
    <p:sldId id="292" r:id="rId14"/>
    <p:sldId id="293" r:id="rId15"/>
    <p:sldId id="294" r:id="rId16"/>
    <p:sldId id="296" r:id="rId17"/>
    <p:sldId id="297" r:id="rId18"/>
    <p:sldId id="301" r:id="rId19"/>
    <p:sldId id="298" r:id="rId20"/>
    <p:sldId id="299" r:id="rId21"/>
    <p:sldId id="302" r:id="rId22"/>
    <p:sldId id="303" r:id="rId23"/>
    <p:sldId id="286" r:id="rId24"/>
    <p:sldId id="261" r:id="rId25"/>
    <p:sldId id="262" r:id="rId26"/>
    <p:sldId id="263" r:id="rId27"/>
    <p:sldId id="264" r:id="rId28"/>
    <p:sldId id="265" r:id="rId29"/>
    <p:sldId id="266" r:id="rId30"/>
    <p:sldId id="267" r:id="rId31"/>
    <p:sldId id="268" r:id="rId32"/>
    <p:sldId id="270" r:id="rId33"/>
    <p:sldId id="271" r:id="rId34"/>
    <p:sldId id="272" r:id="rId35"/>
    <p:sldId id="273" r:id="rId36"/>
    <p:sldId id="274" r:id="rId37"/>
    <p:sldId id="275" r:id="rId38"/>
    <p:sldId id="276" r:id="rId39"/>
    <p:sldId id="277" r:id="rId40"/>
  </p:sldIdLst>
  <p:sldSz cx="10744200" cy="75438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20" autoAdjust="0"/>
  </p:normalViewPr>
  <p:slideViewPr>
    <p:cSldViewPr>
      <p:cViewPr>
        <p:scale>
          <a:sx n="77" d="100"/>
          <a:sy n="77" d="100"/>
        </p:scale>
        <p:origin x="-2178" y="-600"/>
      </p:cViewPr>
      <p:guideLst>
        <p:guide orient="horz" pos="2376"/>
        <p:guide pos="33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FF169D-2630-4115-BB50-DAB8B0CB3165}" type="datetimeFigureOut">
              <a:rPr lang="en-US" smtClean="0"/>
              <a:pPr/>
              <a:t>07-Jan-17</a:t>
            </a:fld>
            <a:endParaRPr lang="en-US"/>
          </a:p>
        </p:txBody>
      </p:sp>
      <p:sp>
        <p:nvSpPr>
          <p:cNvPr id="4" name="Slide Image Placeholder 3"/>
          <p:cNvSpPr>
            <a:spLocks noGrp="1" noRot="1" noChangeAspect="1"/>
          </p:cNvSpPr>
          <p:nvPr>
            <p:ph type="sldImg" idx="2"/>
          </p:nvPr>
        </p:nvSpPr>
        <p:spPr>
          <a:xfrm>
            <a:off x="987425" y="685800"/>
            <a:ext cx="48831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E9D89-B52A-4C80-8710-AAEB00A97B2C}" type="slidenum">
              <a:rPr lang="en-US" smtClean="0"/>
              <a:pPr/>
              <a:t>‹#›</a:t>
            </a:fld>
            <a:endParaRPr lang="en-US"/>
          </a:p>
        </p:txBody>
      </p:sp>
    </p:spTree>
    <p:extLst>
      <p:ext uri="{BB962C8B-B14F-4D97-AF65-F5344CB8AC3E}">
        <p14:creationId xmlns:p14="http://schemas.microsoft.com/office/powerpoint/2010/main" val="794494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6E9D89-B52A-4C80-8710-AAEB00A97B2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683258" y="395888"/>
            <a:ext cx="8702802" cy="161940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683258" y="2035070"/>
            <a:ext cx="8702802" cy="1927860"/>
          </a:xfrm>
        </p:spPr>
        <p:txBody>
          <a:bodyPr tIns="0"/>
          <a:lstStyle>
            <a:lvl1pPr marL="31349" indent="0" algn="l">
              <a:buNone/>
              <a:defRPr sz="3000">
                <a:solidFill>
                  <a:schemeClr val="tx2">
                    <a:shade val="30000"/>
                    <a:satMod val="150000"/>
                  </a:schemeClr>
                </a:solidFill>
              </a:defRPr>
            </a:lvl1pPr>
            <a:lvl2pPr marL="522488" indent="0" algn="ctr">
              <a:buNone/>
            </a:lvl2pPr>
            <a:lvl3pPr marL="1044976" indent="0" algn="ctr">
              <a:buNone/>
            </a:lvl3pPr>
            <a:lvl4pPr marL="1567464" indent="0" algn="ctr">
              <a:buNone/>
            </a:lvl4pPr>
            <a:lvl5pPr marL="2089953" indent="0" algn="ctr">
              <a:buNone/>
            </a:lvl5pPr>
            <a:lvl6pPr marL="2612441" indent="0" algn="ctr">
              <a:buNone/>
            </a:lvl6pPr>
            <a:lvl7pPr marL="3134929" indent="0" algn="ctr">
              <a:buNone/>
            </a:lvl7pPr>
            <a:lvl8pPr marL="3657417" indent="0" algn="ctr">
              <a:buNone/>
            </a:lvl8pPr>
            <a:lvl9pPr marL="4179905"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69AD6D6-D617-4FB5-84FB-C6DBC9585E47}" type="slidenum">
              <a:rPr lang="en-US" smtClean="0"/>
              <a:pPr/>
              <a:t>‹#›</a:t>
            </a:fld>
            <a:endParaRPr lang="en-US"/>
          </a:p>
        </p:txBody>
      </p:sp>
      <p:sp>
        <p:nvSpPr>
          <p:cNvPr id="8" name="Oval 7"/>
          <p:cNvSpPr/>
          <p:nvPr/>
        </p:nvSpPr>
        <p:spPr>
          <a:xfrm>
            <a:off x="1082684" y="1555182"/>
            <a:ext cx="247117" cy="23134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4498" tIns="52249" rIns="104498" bIns="52249" anchor="ctr"/>
          <a:lstStyle>
            <a:extLst/>
          </a:lstStyle>
          <a:p>
            <a:pPr algn="ctr" eaLnBrk="1" latinLnBrk="0" hangingPunct="1"/>
            <a:endParaRPr kumimoji="0" lang="en-US"/>
          </a:p>
        </p:txBody>
      </p:sp>
      <p:sp>
        <p:nvSpPr>
          <p:cNvPr id="9" name="Oval 8"/>
          <p:cNvSpPr/>
          <p:nvPr/>
        </p:nvSpPr>
        <p:spPr>
          <a:xfrm>
            <a:off x="1359682" y="1479518"/>
            <a:ext cx="75209" cy="70409"/>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4498" tIns="52249" rIns="104498" bIns="52249"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58150" y="302103"/>
            <a:ext cx="2148840" cy="6436678"/>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43025" y="302104"/>
            <a:ext cx="6536055" cy="643667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682396" y="-59"/>
            <a:ext cx="8058150" cy="754385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2" name="Title 1"/>
          <p:cNvSpPr>
            <a:spLocks noGrp="1"/>
          </p:cNvSpPr>
          <p:nvPr>
            <p:ph type="title"/>
          </p:nvPr>
        </p:nvSpPr>
        <p:spPr>
          <a:xfrm>
            <a:off x="3029611" y="2860357"/>
            <a:ext cx="7520940" cy="2514600"/>
          </a:xfrm>
        </p:spPr>
        <p:txBody>
          <a:bodyPr anchor="t"/>
          <a:lstStyle>
            <a:lvl1pPr algn="l">
              <a:lnSpc>
                <a:spcPts val="5143"/>
              </a:lnSpc>
              <a:buNone/>
              <a:defRPr sz="46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029611" y="1173480"/>
            <a:ext cx="7520940" cy="1660683"/>
          </a:xfrm>
        </p:spPr>
        <p:txBody>
          <a:bodyPr anchor="b"/>
          <a:lstStyle>
            <a:lvl1pPr marL="20900" indent="0">
              <a:lnSpc>
                <a:spcPts val="2628"/>
              </a:lnSpc>
              <a:spcBef>
                <a:spcPts val="0"/>
              </a:spcBef>
              <a:buNone/>
              <a:defRPr sz="2300">
                <a:solidFill>
                  <a:schemeClr val="tx2">
                    <a:shade val="30000"/>
                    <a:satMod val="150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9AD6D6-D617-4FB5-84FB-C6DBC9585E47}" type="slidenum">
              <a:rPr lang="en-US" smtClean="0"/>
              <a:pPr/>
              <a:t>‹#›</a:t>
            </a:fld>
            <a:endParaRPr lang="en-US"/>
          </a:p>
        </p:txBody>
      </p:sp>
      <p:sp>
        <p:nvSpPr>
          <p:cNvPr id="10" name="Rectangle 9"/>
          <p:cNvSpPr/>
          <p:nvPr/>
        </p:nvSpPr>
        <p:spPr bwMode="invGray">
          <a:xfrm>
            <a:off x="2686050" y="0"/>
            <a:ext cx="89535" cy="754385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8" name="Oval 7"/>
          <p:cNvSpPr/>
          <p:nvPr/>
        </p:nvSpPr>
        <p:spPr>
          <a:xfrm>
            <a:off x="2552477" y="3096122"/>
            <a:ext cx="247117" cy="23134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4498" tIns="52249" rIns="104498" bIns="52249" anchor="ctr"/>
          <a:lstStyle>
            <a:extLst/>
          </a:lstStyle>
          <a:p>
            <a:pPr algn="ctr" eaLnBrk="1" latinLnBrk="0" hangingPunct="1"/>
            <a:endParaRPr kumimoji="0" lang="en-US"/>
          </a:p>
        </p:txBody>
      </p:sp>
      <p:sp>
        <p:nvSpPr>
          <p:cNvPr id="9" name="Oval 8"/>
          <p:cNvSpPr/>
          <p:nvPr/>
        </p:nvSpPr>
        <p:spPr>
          <a:xfrm>
            <a:off x="2829475" y="3020457"/>
            <a:ext cx="75209" cy="70409"/>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4498" tIns="52249" rIns="104498" bIns="52249"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86839" y="301752"/>
            <a:ext cx="8810244" cy="12573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686839" y="1676400"/>
            <a:ext cx="4297680" cy="5129784"/>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9403" y="1676400"/>
            <a:ext cx="4297680" cy="5129784"/>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7210" y="5676370"/>
            <a:ext cx="9669780" cy="1257300"/>
          </a:xfrm>
        </p:spPr>
        <p:txBody>
          <a:bodyPr anchor="ctr"/>
          <a:lstStyle>
            <a:lvl1pPr algn="ctr">
              <a:defRPr sz="51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37210" y="361106"/>
            <a:ext cx="4727448" cy="704088"/>
          </a:xfrm>
          <a:solidFill>
            <a:schemeClr val="bg1"/>
          </a:solidFill>
          <a:ln w="10795">
            <a:solidFill>
              <a:schemeClr val="bg1"/>
            </a:solidFill>
            <a:miter lim="800000"/>
          </a:ln>
        </p:spPr>
        <p:txBody>
          <a:bodyPr anchor="ctr"/>
          <a:lstStyle>
            <a:lvl1pPr marL="73148" indent="0" algn="l">
              <a:lnSpc>
                <a:spcPct val="100000"/>
              </a:lnSpc>
              <a:spcBef>
                <a:spcPts val="114"/>
              </a:spcBef>
              <a:buNone/>
              <a:defRPr sz="2200" b="0">
                <a:solidFill>
                  <a:schemeClr val="tx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479542" y="361106"/>
            <a:ext cx="4727448" cy="704088"/>
          </a:xfrm>
          <a:solidFill>
            <a:schemeClr val="bg1"/>
          </a:solidFill>
          <a:ln w="10795">
            <a:solidFill>
              <a:schemeClr val="bg1"/>
            </a:solidFill>
            <a:miter lim="800000"/>
          </a:ln>
        </p:spPr>
        <p:txBody>
          <a:bodyPr anchor="ctr"/>
          <a:lstStyle>
            <a:lvl1pPr marL="73148" indent="0" algn="l">
              <a:lnSpc>
                <a:spcPct val="100000"/>
              </a:lnSpc>
              <a:spcBef>
                <a:spcPts val="114"/>
              </a:spcBef>
              <a:buNone/>
              <a:defRPr sz="2200" b="0">
                <a:solidFill>
                  <a:schemeClr val="tx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37210" y="1066270"/>
            <a:ext cx="4727448" cy="4526280"/>
          </a:xfrm>
          <a:ln w="10795">
            <a:solidFill>
              <a:schemeClr val="bg1"/>
            </a:solidFill>
            <a:prstDash val="dash"/>
            <a:miter lim="800000"/>
          </a:ln>
        </p:spPr>
        <p:txBody>
          <a:bodyPr/>
          <a:lstStyle>
            <a:lvl1pPr marL="449340" indent="-313493">
              <a:lnSpc>
                <a:spcPct val="100000"/>
              </a:lnSpc>
              <a:spcBef>
                <a:spcPts val="800"/>
              </a:spcBef>
              <a:defRPr sz="2700"/>
            </a:lvl1pPr>
            <a:lvl2pPr>
              <a:lnSpc>
                <a:spcPct val="100000"/>
              </a:lnSpc>
              <a:spcBef>
                <a:spcPts val="800"/>
              </a:spcBef>
              <a:defRPr sz="2300"/>
            </a:lvl2pPr>
            <a:lvl3pPr>
              <a:lnSpc>
                <a:spcPct val="100000"/>
              </a:lnSpc>
              <a:spcBef>
                <a:spcPts val="800"/>
              </a:spcBef>
              <a:defRPr sz="2100"/>
            </a:lvl3pPr>
            <a:lvl4pPr>
              <a:lnSpc>
                <a:spcPct val="100000"/>
              </a:lnSpc>
              <a:spcBef>
                <a:spcPts val="800"/>
              </a:spcBef>
              <a:defRPr sz="1800"/>
            </a:lvl4pPr>
            <a:lvl5pPr>
              <a:lnSpc>
                <a:spcPct val="100000"/>
              </a:lnSpc>
              <a:spcBef>
                <a:spcPts val="80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479542" y="1066270"/>
            <a:ext cx="4727448" cy="4526280"/>
          </a:xfrm>
          <a:ln w="10795">
            <a:solidFill>
              <a:schemeClr val="bg1"/>
            </a:solidFill>
            <a:prstDash val="dash"/>
            <a:miter lim="800000"/>
          </a:ln>
        </p:spPr>
        <p:txBody>
          <a:bodyPr/>
          <a:lstStyle>
            <a:lvl1pPr marL="449340" indent="-313493">
              <a:lnSpc>
                <a:spcPct val="100000"/>
              </a:lnSpc>
              <a:spcBef>
                <a:spcPts val="800"/>
              </a:spcBef>
              <a:defRPr sz="2700"/>
            </a:lvl1pPr>
            <a:lvl2pPr>
              <a:lnSpc>
                <a:spcPct val="100000"/>
              </a:lnSpc>
              <a:spcBef>
                <a:spcPts val="800"/>
              </a:spcBef>
              <a:defRPr sz="2300"/>
            </a:lvl2pPr>
            <a:lvl3pPr>
              <a:lnSpc>
                <a:spcPct val="100000"/>
              </a:lnSpc>
              <a:spcBef>
                <a:spcPts val="800"/>
              </a:spcBef>
              <a:defRPr sz="2100"/>
            </a:lvl3pPr>
            <a:lvl4pPr>
              <a:lnSpc>
                <a:spcPct val="100000"/>
              </a:lnSpc>
              <a:spcBef>
                <a:spcPts val="800"/>
              </a:spcBef>
              <a:defRPr sz="1800"/>
            </a:lvl4pPr>
            <a:lvl5pPr>
              <a:lnSpc>
                <a:spcPct val="100000"/>
              </a:lnSpc>
              <a:spcBef>
                <a:spcPts val="80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86839" y="301752"/>
            <a:ext cx="8810244" cy="12573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192606" y="0"/>
            <a:ext cx="9551594" cy="75438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69AD6D6-D617-4FB5-84FB-C6DBC9585E47}" type="slidenum">
              <a:rPr lang="en-US" smtClean="0"/>
              <a:pPr/>
              <a:t>‹#›</a:t>
            </a:fld>
            <a:endParaRPr lang="en-US"/>
          </a:p>
        </p:txBody>
      </p:sp>
      <p:sp>
        <p:nvSpPr>
          <p:cNvPr id="6" name="Rectangle 5"/>
          <p:cNvSpPr/>
          <p:nvPr/>
        </p:nvSpPr>
        <p:spPr bwMode="invGray">
          <a:xfrm>
            <a:off x="1192606" y="-59"/>
            <a:ext cx="85954" cy="754385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210" y="238456"/>
            <a:ext cx="4476750" cy="1278255"/>
          </a:xfrm>
          <a:ln>
            <a:noFill/>
          </a:ln>
        </p:spPr>
        <p:txBody>
          <a:bodyPr anchor="b"/>
          <a:lstStyle>
            <a:lvl1pPr algn="l">
              <a:lnSpc>
                <a:spcPts val="2286"/>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37210" y="1547660"/>
            <a:ext cx="4476750" cy="768350"/>
          </a:xfrm>
        </p:spPr>
        <p:txBody>
          <a:bodyPr/>
          <a:lstStyle>
            <a:lvl1pPr marL="52249" indent="0">
              <a:lnSpc>
                <a:spcPct val="100000"/>
              </a:lnSpc>
              <a:spcBef>
                <a:spcPts val="0"/>
              </a:spcBef>
              <a:buNone/>
              <a:defRPr sz="1600"/>
            </a:lvl1pPr>
            <a:lvl2pPr>
              <a:buNone/>
              <a:defRPr sz="14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37210" y="2346961"/>
            <a:ext cx="9580245" cy="4391819"/>
          </a:xfrm>
        </p:spPr>
        <p:txBody>
          <a:bodyPr/>
          <a:lstStyle>
            <a:lvl1pPr>
              <a:defRPr sz="3700"/>
            </a:lvl1pPr>
            <a:lvl2pPr>
              <a:defRPr sz="3200"/>
            </a:lvl2pPr>
            <a:lvl3pPr>
              <a:defRPr sz="2700"/>
            </a:lvl3pPr>
            <a:lvl4pPr>
              <a:defRPr sz="2300"/>
            </a:lvl4pPr>
            <a:lvl5pPr>
              <a:defRPr sz="2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9AD6D6-D617-4FB5-84FB-C6DBC9585E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17103" y="1173480"/>
            <a:ext cx="3223260" cy="2179320"/>
          </a:xfrm>
        </p:spPr>
        <p:txBody>
          <a:bodyPr anchor="b">
            <a:noAutofit/>
          </a:bodyPr>
          <a:lstStyle>
            <a:lvl1pPr algn="l">
              <a:buNone/>
              <a:defRPr sz="24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6008C97-F489-4CB4-B32E-515A3D36C0EC}" type="datetimeFigureOut">
              <a:rPr lang="en-US" smtClean="0"/>
              <a:pPr/>
              <a:t>07-Jan-17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9AD6D6-D617-4FB5-84FB-C6DBC9585E47}" type="slidenum">
              <a:rPr lang="en-US" smtClean="0"/>
              <a:pPr/>
              <a:t>‹#›</a:t>
            </a:fld>
            <a:endParaRPr lang="en-US"/>
          </a:p>
        </p:txBody>
      </p:sp>
      <p:sp>
        <p:nvSpPr>
          <p:cNvPr id="8" name="Rectangle 7"/>
          <p:cNvSpPr/>
          <p:nvPr/>
        </p:nvSpPr>
        <p:spPr>
          <a:xfrm>
            <a:off x="895350" y="1173480"/>
            <a:ext cx="5372100" cy="50292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4498" tIns="313493" rIns="104498" bIns="52249" rtlCol="0" anchor="t">
            <a:normAutofit/>
          </a:bodyPr>
          <a:lstStyle>
            <a:extLst/>
          </a:lstStyle>
          <a:p>
            <a:pPr marL="0" indent="-323943" algn="l" rtl="0" eaLnBrk="1" latinLnBrk="0" hangingPunct="1">
              <a:lnSpc>
                <a:spcPts val="3428"/>
              </a:lnSpc>
              <a:spcBef>
                <a:spcPts val="686"/>
              </a:spcBef>
              <a:buClr>
                <a:schemeClr val="accent1"/>
              </a:buClr>
              <a:buSzPct val="80000"/>
              <a:buFont typeface="Wingdings 2"/>
              <a:buNone/>
            </a:pPr>
            <a:endParaRPr kumimoji="0" lang="en-US" sz="3700" kern="1200">
              <a:solidFill>
                <a:schemeClr val="tx1"/>
              </a:solidFill>
              <a:latin typeface="+mn-lt"/>
              <a:ea typeface="+mn-ea"/>
              <a:cs typeface="+mn-cs"/>
            </a:endParaRPr>
          </a:p>
        </p:txBody>
      </p:sp>
      <p:sp>
        <p:nvSpPr>
          <p:cNvPr id="3" name="Picture Placeholder 2"/>
          <p:cNvSpPr>
            <a:spLocks noGrp="1"/>
          </p:cNvSpPr>
          <p:nvPr>
            <p:ph type="pic" idx="1"/>
          </p:nvPr>
        </p:nvSpPr>
        <p:spPr>
          <a:xfrm>
            <a:off x="984885" y="1257304"/>
            <a:ext cx="5193030" cy="3865984"/>
          </a:xfrm>
          <a:prstGeom prst="roundRect">
            <a:avLst>
              <a:gd name="adj" fmla="val 783"/>
            </a:avLst>
          </a:prstGeom>
          <a:solidFill>
            <a:schemeClr val="bg2"/>
          </a:solidFill>
          <a:ln w="127000">
            <a:noFill/>
            <a:miter lim="800000"/>
          </a:ln>
          <a:effectLst/>
        </p:spPr>
        <p:txBody>
          <a:bodyPr lIns="104498" tIns="313493" anchor="t"/>
          <a:lstStyle>
            <a:lvl1pPr marL="0" indent="0" algn="l" eaLnBrk="1" latinLnBrk="0" hangingPunct="1">
              <a:buNone/>
              <a:defRPr sz="37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66152" y="1049775"/>
            <a:ext cx="805815" cy="22474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10" name="Flowchart: Process 9"/>
          <p:cNvSpPr/>
          <p:nvPr/>
        </p:nvSpPr>
        <p:spPr>
          <a:xfrm rot="2103354" flipH="1">
            <a:off x="5879309" y="1030465"/>
            <a:ext cx="762838" cy="22474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84885" y="5280660"/>
            <a:ext cx="5193030" cy="838200"/>
          </a:xfrm>
        </p:spPr>
        <p:txBody>
          <a:bodyPr anchor="ctr"/>
          <a:lstStyle>
            <a:lvl1pPr marL="0" indent="0" algn="l">
              <a:lnSpc>
                <a:spcPts val="1828"/>
              </a:lnSpc>
              <a:spcBef>
                <a:spcPts val="0"/>
              </a:spcBef>
              <a:buNone/>
              <a:defRPr sz="1600">
                <a:solidFill>
                  <a:srgbClr val="777777"/>
                </a:solidFill>
              </a:defRPr>
            </a:lvl1pPr>
            <a:lvl2pPr>
              <a:defRPr sz="14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958714" y="-897514"/>
            <a:ext cx="1925692" cy="180277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8" name="Oval 7"/>
          <p:cNvSpPr/>
          <p:nvPr/>
        </p:nvSpPr>
        <p:spPr>
          <a:xfrm>
            <a:off x="198360" y="23213"/>
            <a:ext cx="2000074" cy="1872410"/>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11" name="Donut 10"/>
          <p:cNvSpPr/>
          <p:nvPr/>
        </p:nvSpPr>
        <p:spPr>
          <a:xfrm rot="2315675">
            <a:off x="214886" y="1160585"/>
            <a:ext cx="1322717" cy="1212886"/>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12" name="Rectangle 11"/>
          <p:cNvSpPr/>
          <p:nvPr/>
        </p:nvSpPr>
        <p:spPr>
          <a:xfrm>
            <a:off x="1190126" y="-59"/>
            <a:ext cx="9554074" cy="754385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
        <p:nvSpPr>
          <p:cNvPr id="5" name="Title Placeholder 4"/>
          <p:cNvSpPr>
            <a:spLocks noGrp="1"/>
          </p:cNvSpPr>
          <p:nvPr>
            <p:ph type="title"/>
          </p:nvPr>
        </p:nvSpPr>
        <p:spPr>
          <a:xfrm>
            <a:off x="1686839" y="302102"/>
            <a:ext cx="8810244" cy="1257300"/>
          </a:xfrm>
          <a:prstGeom prst="rect">
            <a:avLst/>
          </a:prstGeom>
        </p:spPr>
        <p:txBody>
          <a:bodyPr lIns="104498" tIns="52249" rIns="104498" bIns="52249"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686839" y="1592580"/>
            <a:ext cx="8810244" cy="5280660"/>
          </a:xfrm>
          <a:prstGeom prst="rect">
            <a:avLst/>
          </a:prstGeom>
        </p:spPr>
        <p:txBody>
          <a:bodyPr lIns="104498" tIns="52249" rIns="104498" bIns="52249">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208145" y="6936105"/>
            <a:ext cx="2506980" cy="523875"/>
          </a:xfrm>
          <a:prstGeom prst="rect">
            <a:avLst/>
          </a:prstGeom>
        </p:spPr>
        <p:txBody>
          <a:bodyPr lIns="104498" tIns="52249" rIns="104498" bIns="52249" anchor="b"/>
          <a:lstStyle>
            <a:lvl1pPr algn="r" eaLnBrk="1" latinLnBrk="0" hangingPunct="1">
              <a:defRPr kumimoji="0" sz="1400">
                <a:solidFill>
                  <a:schemeClr val="bg2">
                    <a:shade val="50000"/>
                    <a:satMod val="200000"/>
                  </a:schemeClr>
                </a:solidFill>
              </a:defRPr>
            </a:lvl1pPr>
            <a:extLst/>
          </a:lstStyle>
          <a:p>
            <a:fld id="{F6008C97-F489-4CB4-B32E-515A3D36C0EC}" type="datetimeFigureOut">
              <a:rPr lang="en-US" smtClean="0"/>
              <a:pPr/>
              <a:t>07-Jan-17</a:t>
            </a:fld>
            <a:endParaRPr lang="en-US"/>
          </a:p>
        </p:txBody>
      </p:sp>
      <p:sp>
        <p:nvSpPr>
          <p:cNvPr id="10" name="Footer Placeholder 9"/>
          <p:cNvSpPr>
            <a:spLocks noGrp="1"/>
          </p:cNvSpPr>
          <p:nvPr>
            <p:ph type="ftr" sz="quarter" idx="3"/>
          </p:nvPr>
        </p:nvSpPr>
        <p:spPr>
          <a:xfrm>
            <a:off x="6715125" y="6936105"/>
            <a:ext cx="3402330" cy="523875"/>
          </a:xfrm>
          <a:prstGeom prst="rect">
            <a:avLst/>
          </a:prstGeom>
        </p:spPr>
        <p:txBody>
          <a:bodyPr lIns="104498" tIns="52249" rIns="104498" bIns="52249" anchor="b"/>
          <a:lstStyle>
            <a:lvl1pPr eaLnBrk="1" latinLnBrk="0" hangingPunct="1">
              <a:defRPr kumimoji="0" sz="14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0121036" y="6936105"/>
            <a:ext cx="537210" cy="523875"/>
          </a:xfrm>
          <a:prstGeom prst="rect">
            <a:avLst/>
          </a:prstGeom>
        </p:spPr>
        <p:txBody>
          <a:bodyPr lIns="104498" tIns="52249" rIns="104498" bIns="52249" anchor="b"/>
          <a:lstStyle>
            <a:lvl1pPr algn="ctr" eaLnBrk="1" latinLnBrk="0" hangingPunct="1">
              <a:defRPr kumimoji="0" sz="1400">
                <a:solidFill>
                  <a:schemeClr val="bg2">
                    <a:shade val="50000"/>
                    <a:satMod val="200000"/>
                  </a:schemeClr>
                </a:solidFill>
                <a:effectLst/>
              </a:defRPr>
            </a:lvl1pPr>
            <a:extLst/>
          </a:lstStyle>
          <a:p>
            <a:fld id="{F69AD6D6-D617-4FB5-84FB-C6DBC9585E47}" type="slidenum">
              <a:rPr lang="en-US" smtClean="0"/>
              <a:pPr/>
              <a:t>‹#›</a:t>
            </a:fld>
            <a:endParaRPr lang="en-US"/>
          </a:p>
        </p:txBody>
      </p:sp>
      <p:sp>
        <p:nvSpPr>
          <p:cNvPr id="15" name="Rectangle 14"/>
          <p:cNvSpPr/>
          <p:nvPr/>
        </p:nvSpPr>
        <p:spPr bwMode="invGray">
          <a:xfrm>
            <a:off x="1192606" y="-59"/>
            <a:ext cx="85954" cy="754385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4498" tIns="52249" rIns="104498" bIns="52249"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22488" algn="l" rtl="0" eaLnBrk="1" latinLnBrk="0" hangingPunct="1">
        <a:defRPr kumimoji="0" kern="1200">
          <a:solidFill>
            <a:schemeClr val="tx1"/>
          </a:solidFill>
          <a:latin typeface="+mn-lt"/>
          <a:ea typeface="+mn-ea"/>
          <a:cs typeface="+mn-cs"/>
        </a:defRPr>
      </a:lvl2pPr>
      <a:lvl3pPr marL="1044976" algn="l" rtl="0" eaLnBrk="1" latinLnBrk="0" hangingPunct="1">
        <a:defRPr kumimoji="0" kern="1200">
          <a:solidFill>
            <a:schemeClr val="tx1"/>
          </a:solidFill>
          <a:latin typeface="+mn-lt"/>
          <a:ea typeface="+mn-ea"/>
          <a:cs typeface="+mn-cs"/>
        </a:defRPr>
      </a:lvl3pPr>
      <a:lvl4pPr marL="1567464" algn="l" rtl="0" eaLnBrk="1" latinLnBrk="0" hangingPunct="1">
        <a:defRPr kumimoji="0" kern="1200">
          <a:solidFill>
            <a:schemeClr val="tx1"/>
          </a:solidFill>
          <a:latin typeface="+mn-lt"/>
          <a:ea typeface="+mn-ea"/>
          <a:cs typeface="+mn-cs"/>
        </a:defRPr>
      </a:lvl4pPr>
      <a:lvl5pPr marL="2089953" algn="l" rtl="0" eaLnBrk="1" latinLnBrk="0" hangingPunct="1">
        <a:defRPr kumimoji="0" kern="1200">
          <a:solidFill>
            <a:schemeClr val="tx1"/>
          </a:solidFill>
          <a:latin typeface="+mn-lt"/>
          <a:ea typeface="+mn-ea"/>
          <a:cs typeface="+mn-cs"/>
        </a:defRPr>
      </a:lvl5pPr>
      <a:lvl6pPr marL="2612441" algn="l" rtl="0" eaLnBrk="1" latinLnBrk="0" hangingPunct="1">
        <a:defRPr kumimoji="0" kern="1200">
          <a:solidFill>
            <a:schemeClr val="tx1"/>
          </a:solidFill>
          <a:latin typeface="+mn-lt"/>
          <a:ea typeface="+mn-ea"/>
          <a:cs typeface="+mn-cs"/>
        </a:defRPr>
      </a:lvl6pPr>
      <a:lvl7pPr marL="3134929" algn="l" rtl="0" eaLnBrk="1" latinLnBrk="0" hangingPunct="1">
        <a:defRPr kumimoji="0" kern="1200">
          <a:solidFill>
            <a:schemeClr val="tx1"/>
          </a:solidFill>
          <a:latin typeface="+mn-lt"/>
          <a:ea typeface="+mn-ea"/>
          <a:cs typeface="+mn-cs"/>
        </a:defRPr>
      </a:lvl7pPr>
      <a:lvl8pPr marL="3657417" algn="l" rtl="0" eaLnBrk="1" latinLnBrk="0" hangingPunct="1">
        <a:defRPr kumimoji="0" kern="1200">
          <a:solidFill>
            <a:schemeClr val="tx1"/>
          </a:solidFill>
          <a:latin typeface="+mn-lt"/>
          <a:ea typeface="+mn-ea"/>
          <a:cs typeface="+mn-cs"/>
        </a:defRPr>
      </a:lvl8pPr>
      <a:lvl9pPr marL="4179905"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137.59.48.75/librarydev/" TargetMode="External"/><Relationship Id="rId2" Type="http://schemas.openxmlformats.org/officeDocument/2006/relationships/hyperlink" Target="http://137.59.48.75/blabdev/default.aspx" TargetMode="External"/><Relationship Id="rId1" Type="http://schemas.openxmlformats.org/officeDocument/2006/relationships/slideLayout" Target="../slideLayouts/slideLayout7.xml"/><Relationship Id="rId4" Type="http://schemas.openxmlformats.org/officeDocument/2006/relationships/hyperlink" Target="http://137.59.48.75/librarydev/Uploads/eBookLab/Land%20Admin%20Vol-2/Land%20Admin%20Vol-2.html"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028700"/>
            <a:ext cx="8431037" cy="2613660"/>
          </a:xfrm>
        </p:spPr>
        <p:txBody>
          <a:bodyPr>
            <a:noAutofit/>
          </a:bodyPr>
          <a:lstStyle/>
          <a:p>
            <a:pPr algn="ctr"/>
            <a:r>
              <a:rPr lang="en-US" sz="6000" dirty="0" smtClean="0">
                <a:latin typeface="Times New Roman" pitchFamily="18" charset="0"/>
                <a:cs typeface="Times New Roman" pitchFamily="18" charset="0"/>
              </a:rPr>
              <a:t>Presentation </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on </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Proposed Project </a:t>
            </a:r>
            <a:endParaRPr lang="en-US" sz="6000" dirty="0">
              <a:latin typeface="Times New Roman" pitchFamily="18" charset="0"/>
              <a:cs typeface="Times New Roman" pitchFamily="18" charset="0"/>
            </a:endParaRPr>
          </a:p>
        </p:txBody>
      </p:sp>
      <p:sp>
        <p:nvSpPr>
          <p:cNvPr id="4" name="Subtitle 2"/>
          <p:cNvSpPr txBox="1">
            <a:spLocks/>
          </p:cNvSpPr>
          <p:nvPr/>
        </p:nvSpPr>
        <p:spPr>
          <a:xfrm>
            <a:off x="2476500" y="4305300"/>
            <a:ext cx="7044160" cy="2286000"/>
          </a:xfrm>
          <a:prstGeom prst="rect">
            <a:avLst/>
          </a:prstGeom>
        </p:spPr>
        <p:txBody>
          <a:bodyPr lIns="104498" tIns="0" rIns="104498" bIns="52249">
            <a:normAutofit/>
          </a:bodyPr>
          <a:lstStyle>
            <a:lvl1pPr marL="31349" indent="0" algn="l" rtl="0" eaLnBrk="1" latinLnBrk="0" hangingPunct="1">
              <a:lnSpc>
                <a:spcPct val="100000"/>
              </a:lnSpc>
              <a:spcBef>
                <a:spcPts val="686"/>
              </a:spcBef>
              <a:buClr>
                <a:schemeClr val="accent1"/>
              </a:buClr>
              <a:buSzPct val="80000"/>
              <a:buFont typeface="Wingdings 2"/>
              <a:buNone/>
              <a:defRPr kumimoji="0" sz="3000" kern="1200">
                <a:solidFill>
                  <a:schemeClr val="tx2">
                    <a:shade val="30000"/>
                    <a:satMod val="150000"/>
                  </a:schemeClr>
                </a:solidFill>
                <a:latin typeface="+mn-lt"/>
                <a:ea typeface="+mn-ea"/>
                <a:cs typeface="+mn-cs"/>
              </a:defRPr>
            </a:lvl1pPr>
            <a:lvl2pPr marL="522488" indent="0" algn="ctr" rtl="0" eaLnBrk="1" latinLnBrk="0" hangingPunct="1">
              <a:lnSpc>
                <a:spcPct val="100000"/>
              </a:lnSpc>
              <a:spcBef>
                <a:spcPts val="629"/>
              </a:spcBef>
              <a:buClr>
                <a:schemeClr val="accent1"/>
              </a:buClr>
              <a:buFont typeface="Verdana"/>
              <a:buNone/>
              <a:defRPr kumimoji="0" sz="3200" kern="1200">
                <a:solidFill>
                  <a:schemeClr val="tx1"/>
                </a:solidFill>
                <a:latin typeface="+mn-lt"/>
                <a:ea typeface="+mn-ea"/>
                <a:cs typeface="+mn-cs"/>
              </a:defRPr>
            </a:lvl2pPr>
            <a:lvl3pPr marL="1044976" indent="0" algn="ctr" rtl="0" eaLnBrk="1" latinLnBrk="0" hangingPunct="1">
              <a:lnSpc>
                <a:spcPct val="100000"/>
              </a:lnSpc>
              <a:spcBef>
                <a:spcPct val="20000"/>
              </a:spcBef>
              <a:buClr>
                <a:schemeClr val="accent2"/>
              </a:buClr>
              <a:buFont typeface="Wingdings 2"/>
              <a:buNone/>
              <a:defRPr kumimoji="0" sz="2700" kern="1200">
                <a:solidFill>
                  <a:schemeClr val="tx1"/>
                </a:solidFill>
                <a:latin typeface="+mn-lt"/>
                <a:ea typeface="+mn-ea"/>
                <a:cs typeface="+mn-cs"/>
              </a:defRPr>
            </a:lvl3pPr>
            <a:lvl4pPr marL="1567464" indent="0" algn="ctr" rtl="0" eaLnBrk="1" latinLnBrk="0" hangingPunct="1">
              <a:lnSpc>
                <a:spcPct val="100000"/>
              </a:lnSpc>
              <a:spcBef>
                <a:spcPct val="20000"/>
              </a:spcBef>
              <a:buClr>
                <a:schemeClr val="accent3"/>
              </a:buClr>
              <a:buFont typeface="Wingdings 2"/>
              <a:buNone/>
              <a:defRPr kumimoji="0" sz="2300" kern="1200">
                <a:solidFill>
                  <a:schemeClr val="tx1"/>
                </a:solidFill>
                <a:latin typeface="+mn-lt"/>
                <a:ea typeface="+mn-ea"/>
                <a:cs typeface="+mn-cs"/>
              </a:defRPr>
            </a:lvl4pPr>
            <a:lvl5pPr marL="2089953" indent="0" algn="ctr" rtl="0" eaLnBrk="1" latinLnBrk="0" hangingPunct="1">
              <a:lnSpc>
                <a:spcPct val="100000"/>
              </a:lnSpc>
              <a:spcBef>
                <a:spcPct val="20000"/>
              </a:spcBef>
              <a:buClr>
                <a:schemeClr val="accent4"/>
              </a:buClr>
              <a:buFont typeface="Wingdings 2"/>
              <a:buNone/>
              <a:defRPr kumimoji="0" sz="2300" kern="1200">
                <a:solidFill>
                  <a:schemeClr val="tx1"/>
                </a:solidFill>
                <a:latin typeface="+mn-lt"/>
                <a:ea typeface="+mn-ea"/>
                <a:cs typeface="+mn-cs"/>
              </a:defRPr>
            </a:lvl5pPr>
            <a:lvl6pPr marL="2612441" indent="0" algn="ctr" rtl="0" eaLnBrk="1" latinLnBrk="0" hangingPunct="1">
              <a:lnSpc>
                <a:spcPct val="100000"/>
              </a:lnSpc>
              <a:spcBef>
                <a:spcPct val="20000"/>
              </a:spcBef>
              <a:buClr>
                <a:schemeClr val="accent5"/>
              </a:buClr>
              <a:buFont typeface="Wingdings 2"/>
              <a:buNone/>
              <a:defRPr kumimoji="0" sz="2300" kern="1200">
                <a:solidFill>
                  <a:schemeClr val="tx1"/>
                </a:solidFill>
                <a:latin typeface="+mn-lt"/>
                <a:ea typeface="+mn-ea"/>
                <a:cs typeface="+mn-cs"/>
              </a:defRPr>
            </a:lvl6pPr>
            <a:lvl7pPr marL="3134929" indent="0" algn="ctr" rtl="0" eaLnBrk="1" latinLnBrk="0" hangingPunct="1">
              <a:lnSpc>
                <a:spcPct val="100000"/>
              </a:lnSpc>
              <a:spcBef>
                <a:spcPct val="20000"/>
              </a:spcBef>
              <a:buClr>
                <a:schemeClr val="accent6"/>
              </a:buClr>
              <a:buFont typeface="Wingdings 2"/>
              <a:buNone/>
              <a:defRPr kumimoji="0" sz="2300" kern="1200">
                <a:solidFill>
                  <a:schemeClr val="tx1"/>
                </a:solidFill>
                <a:latin typeface="+mn-lt"/>
                <a:ea typeface="+mn-ea"/>
                <a:cs typeface="+mn-cs"/>
              </a:defRPr>
            </a:lvl7pPr>
            <a:lvl8pPr marL="3657417" indent="0" algn="ctr" rtl="0" eaLnBrk="1" latinLnBrk="0" hangingPunct="1">
              <a:lnSpc>
                <a:spcPct val="100000"/>
              </a:lnSpc>
              <a:spcBef>
                <a:spcPct val="20000"/>
              </a:spcBef>
              <a:buClr>
                <a:schemeClr val="accent6"/>
              </a:buClr>
              <a:buFont typeface="Wingdings 2"/>
              <a:buNone/>
              <a:defRPr kumimoji="0" sz="2300" kern="1200">
                <a:solidFill>
                  <a:schemeClr val="tx1"/>
                </a:solidFill>
                <a:latin typeface="+mn-lt"/>
                <a:ea typeface="+mn-ea"/>
                <a:cs typeface="+mn-cs"/>
              </a:defRPr>
            </a:lvl8pPr>
            <a:lvl9pPr marL="4179905" indent="0" algn="ctr" rtl="0" eaLnBrk="1" latinLnBrk="0" hangingPunct="1">
              <a:lnSpc>
                <a:spcPct val="100000"/>
              </a:lnSpc>
              <a:spcBef>
                <a:spcPct val="20000"/>
              </a:spcBef>
              <a:buClr>
                <a:schemeClr val="accent6"/>
              </a:buClr>
              <a:buFont typeface="Wingdings 2"/>
              <a:buNone/>
              <a:defRPr kumimoji="0" sz="2300" kern="1200">
                <a:solidFill>
                  <a:schemeClr val="tx1"/>
                </a:solidFill>
                <a:latin typeface="+mn-lt"/>
                <a:ea typeface="+mn-ea"/>
                <a:cs typeface="+mn-cs"/>
              </a:defRPr>
            </a:lvl9pPr>
            <a:extLst/>
          </a:lstStyle>
          <a:p>
            <a:pPr algn="ctr"/>
            <a:r>
              <a:rPr lang="en-US" dirty="0" smtClean="0">
                <a:solidFill>
                  <a:schemeClr val="tx1"/>
                </a:solidFill>
                <a:latin typeface="Times New Roman" pitchFamily="18" charset="0"/>
                <a:cs typeface="Times New Roman" pitchFamily="18" charset="0"/>
              </a:rPr>
              <a:t>Prepared </a:t>
            </a:r>
          </a:p>
          <a:p>
            <a:pPr algn="ctr"/>
            <a:r>
              <a:rPr lang="en-US" dirty="0" smtClean="0">
                <a:solidFill>
                  <a:schemeClr val="tx1"/>
                </a:solidFill>
                <a:latin typeface="Times New Roman" pitchFamily="18" charset="0"/>
                <a:cs typeface="Times New Roman" pitchFamily="18" charset="0"/>
              </a:rPr>
              <a:t>By</a:t>
            </a:r>
          </a:p>
          <a:p>
            <a:pPr algn="ctr"/>
            <a:r>
              <a:rPr lang="en-US" dirty="0" smtClean="0">
                <a:solidFill>
                  <a:schemeClr val="tx1"/>
                </a:solidFill>
                <a:latin typeface="Times New Roman" pitchFamily="18" charset="0"/>
                <a:cs typeface="Times New Roman" pitchFamily="18" charset="0"/>
              </a:rPr>
              <a:t>Land Appeal Board</a:t>
            </a:r>
          </a:p>
          <a:p>
            <a:pPr algn="ctr"/>
            <a:r>
              <a:rPr lang="en-US" sz="3600" b="1" dirty="0" smtClean="0">
                <a:solidFill>
                  <a:schemeClr val="tx1"/>
                </a:solidFill>
                <a:latin typeface="Times New Roman" pitchFamily="18" charset="0"/>
                <a:cs typeface="Times New Roman" pitchFamily="18" charset="0"/>
              </a:rPr>
              <a:t>Ministry of Land </a:t>
            </a:r>
          </a:p>
          <a:p>
            <a:endParaRPr lang="en-US" dirty="0"/>
          </a:p>
        </p:txBody>
      </p:sp>
    </p:spTree>
    <p:extLst>
      <p:ext uri="{BB962C8B-B14F-4D97-AF65-F5344CB8AC3E}">
        <p14:creationId xmlns:p14="http://schemas.microsoft.com/office/powerpoint/2010/main" val="33347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33400"/>
            <a:ext cx="8431037" cy="533400"/>
          </a:xfrm>
          <a:prstGeom prst="rect">
            <a:avLst/>
          </a:prstGeom>
        </p:spPr>
        <p:txBody>
          <a:bodyPr>
            <a:normAutofit fontScale="900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dirty="0" smtClean="0">
                <a:latin typeface="Times New Roman" pitchFamily="18" charset="0"/>
                <a:cs typeface="Times New Roman" pitchFamily="18" charset="0"/>
              </a:rPr>
              <a:t>Stakeholders</a:t>
            </a:r>
            <a:endParaRPr lang="en-US" sz="4000" dirty="0">
              <a:latin typeface="Times New Roman" pitchFamily="18" charset="0"/>
              <a:cs typeface="Times New Roman" pitchFamily="18" charset="0"/>
            </a:endParaRPr>
          </a:p>
        </p:txBody>
      </p:sp>
      <p:sp>
        <p:nvSpPr>
          <p:cNvPr id="3" name="Subtitle 2"/>
          <p:cNvSpPr txBox="1">
            <a:spLocks/>
          </p:cNvSpPr>
          <p:nvPr/>
        </p:nvSpPr>
        <p:spPr>
          <a:xfrm>
            <a:off x="1970139" y="800100"/>
            <a:ext cx="8774061" cy="6019800"/>
          </a:xfrm>
          <a:prstGeom prst="rect">
            <a:avLst/>
          </a:prstGeom>
        </p:spPr>
        <p:txBody>
          <a:bodyPr>
            <a:normAutofit fontScale="25000" lnSpcReduction="20000"/>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endParaRPr lang="en-US" sz="72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Ministry of Land  </a:t>
            </a:r>
          </a:p>
          <a:p>
            <a:r>
              <a:rPr lang="en-US" sz="8000" dirty="0" smtClean="0">
                <a:latin typeface="Times New Roman" pitchFamily="18" charset="0"/>
                <a:cs typeface="Times New Roman" pitchFamily="18" charset="0"/>
              </a:rPr>
              <a:t>Land Appeal Board</a:t>
            </a:r>
          </a:p>
          <a:p>
            <a:r>
              <a:rPr lang="en-US" sz="8000" dirty="0" smtClean="0">
                <a:latin typeface="Times New Roman" pitchFamily="18" charset="0"/>
                <a:cs typeface="Times New Roman" pitchFamily="18" charset="0"/>
              </a:rPr>
              <a:t>Add. Divisional Commissioner (Divisional Level)</a:t>
            </a:r>
          </a:p>
          <a:p>
            <a:r>
              <a:rPr lang="en-US" sz="8000" dirty="0" smtClean="0">
                <a:latin typeface="Times New Roman" pitchFamily="18" charset="0"/>
                <a:cs typeface="Times New Roman" pitchFamily="18" charset="0"/>
              </a:rPr>
              <a:t>ADC Rev. (District Level)</a:t>
            </a:r>
          </a:p>
          <a:p>
            <a:r>
              <a:rPr lang="en-US" sz="8000" dirty="0" smtClean="0">
                <a:latin typeface="Times New Roman" pitchFamily="18" charset="0"/>
                <a:cs typeface="Times New Roman" pitchFamily="18" charset="0"/>
              </a:rPr>
              <a:t>AC Land (</a:t>
            </a:r>
            <a:r>
              <a:rPr lang="en-US" sz="8000" dirty="0" err="1" smtClean="0">
                <a:latin typeface="Times New Roman" pitchFamily="18" charset="0"/>
                <a:cs typeface="Times New Roman" pitchFamily="18" charset="0"/>
              </a:rPr>
              <a:t>Upazila</a:t>
            </a:r>
            <a:r>
              <a:rPr lang="en-US" sz="8000" dirty="0" smtClean="0">
                <a:latin typeface="Times New Roman" pitchFamily="18" charset="0"/>
                <a:cs typeface="Times New Roman" pitchFamily="18" charset="0"/>
              </a:rPr>
              <a:t> Level)</a:t>
            </a:r>
          </a:p>
          <a:p>
            <a:r>
              <a:rPr lang="en-US" sz="8000" dirty="0" smtClean="0">
                <a:latin typeface="Times New Roman" pitchFamily="18" charset="0"/>
                <a:cs typeface="Times New Roman" pitchFamily="18" charset="0"/>
              </a:rPr>
              <a:t>Union Land Office (</a:t>
            </a:r>
            <a:r>
              <a:rPr lang="en-US" sz="8000" dirty="0" err="1" smtClean="0">
                <a:latin typeface="Times New Roman" pitchFamily="18" charset="0"/>
                <a:cs typeface="Times New Roman" pitchFamily="18" charset="0"/>
              </a:rPr>
              <a:t>Tahsil</a:t>
            </a:r>
            <a:r>
              <a:rPr lang="en-US" sz="8000" dirty="0" smtClean="0">
                <a:latin typeface="Times New Roman" pitchFamily="18" charset="0"/>
                <a:cs typeface="Times New Roman" pitchFamily="18" charset="0"/>
              </a:rPr>
              <a:t>)</a:t>
            </a:r>
          </a:p>
          <a:p>
            <a:r>
              <a:rPr lang="en-US" sz="8000" dirty="0" smtClean="0">
                <a:latin typeface="Times New Roman" pitchFamily="18" charset="0"/>
                <a:cs typeface="Times New Roman" pitchFamily="18" charset="0"/>
              </a:rPr>
              <a:t>Lawyer (Bar-LAB/Division/District and </a:t>
            </a:r>
            <a:r>
              <a:rPr lang="en-US" sz="8000" dirty="0" err="1" smtClean="0">
                <a:latin typeface="Times New Roman" pitchFamily="18" charset="0"/>
                <a:cs typeface="Times New Roman" pitchFamily="18" charset="0"/>
              </a:rPr>
              <a:t>Upazila</a:t>
            </a:r>
            <a:r>
              <a:rPr lang="en-US" sz="8000" dirty="0" smtClean="0">
                <a:latin typeface="Times New Roman" pitchFamily="18" charset="0"/>
                <a:cs typeface="Times New Roman" pitchFamily="18" charset="0"/>
              </a:rPr>
              <a:t>.)</a:t>
            </a:r>
          </a:p>
          <a:p>
            <a:r>
              <a:rPr lang="en-US" sz="8000" dirty="0" smtClean="0">
                <a:latin typeface="Times New Roman" pitchFamily="18" charset="0"/>
                <a:cs typeface="Times New Roman" pitchFamily="18" charset="0"/>
              </a:rPr>
              <a:t>Public</a:t>
            </a:r>
          </a:p>
          <a:p>
            <a:r>
              <a:rPr lang="en-US" sz="8000" dirty="0" smtClean="0">
                <a:latin typeface="Times New Roman" pitchFamily="18" charset="0"/>
                <a:cs typeface="Times New Roman" pitchFamily="18" charset="0"/>
              </a:rPr>
              <a:t>Applicants</a:t>
            </a:r>
          </a:p>
          <a:p>
            <a:r>
              <a:rPr lang="en-US" sz="8000" dirty="0" smtClean="0">
                <a:latin typeface="Times New Roman" pitchFamily="18" charset="0"/>
                <a:cs typeface="Times New Roman" pitchFamily="18" charset="0"/>
              </a:rPr>
              <a:t>Appellants</a:t>
            </a:r>
          </a:p>
          <a:p>
            <a:r>
              <a:rPr lang="en-US" sz="8000" dirty="0" smtClean="0">
                <a:latin typeface="Times New Roman" pitchFamily="18" charset="0"/>
                <a:cs typeface="Times New Roman" pitchFamily="18" charset="0"/>
              </a:rPr>
              <a:t>Opponents</a:t>
            </a:r>
          </a:p>
          <a:p>
            <a:r>
              <a:rPr lang="en-US" sz="8000" dirty="0" smtClean="0">
                <a:latin typeface="Times New Roman" pitchFamily="18" charset="0"/>
                <a:cs typeface="Times New Roman" pitchFamily="18" charset="0"/>
              </a:rPr>
              <a:t>Third Parties</a:t>
            </a:r>
          </a:p>
          <a:p>
            <a:r>
              <a:rPr lang="en-US" sz="8000" dirty="0" smtClean="0">
                <a:latin typeface="Times New Roman" pitchFamily="18" charset="0"/>
                <a:cs typeface="Times New Roman" pitchFamily="18" charset="0"/>
              </a:rPr>
              <a:t>Interested Group/Persons</a:t>
            </a:r>
          </a:p>
          <a:p>
            <a:r>
              <a:rPr lang="en-US" sz="8000" dirty="0" smtClean="0">
                <a:latin typeface="Times New Roman" pitchFamily="18" charset="0"/>
                <a:cs typeface="Times New Roman" pitchFamily="18" charset="0"/>
              </a:rPr>
              <a:t>Common public</a:t>
            </a:r>
          </a:p>
          <a:p>
            <a:r>
              <a:rPr lang="en-US" sz="8000" dirty="0" smtClean="0">
                <a:latin typeface="Times New Roman" pitchFamily="18" charset="0"/>
                <a:cs typeface="Times New Roman" pitchFamily="18" charset="0"/>
              </a:rPr>
              <a:t> Ministries/Standing Committee/Land Related Departments, Directorate etc.</a:t>
            </a:r>
          </a:p>
          <a:p>
            <a:r>
              <a:rPr lang="en-US" sz="8000" dirty="0" smtClean="0">
                <a:latin typeface="Times New Roman" pitchFamily="18" charset="0"/>
                <a:cs typeface="Times New Roman" pitchFamily="18" charset="0"/>
              </a:rPr>
              <a:t>Researchers/Academicians</a:t>
            </a:r>
          </a:p>
          <a:p>
            <a:endParaRPr lang="en-US" dirty="0">
              <a:latin typeface="Trebuchet MS" pitchFamily="34" charset="0"/>
            </a:endParaRPr>
          </a:p>
        </p:txBody>
      </p:sp>
      <p:sp>
        <p:nvSpPr>
          <p:cNvPr id="4" name="Title 1"/>
          <p:cNvSpPr txBox="1">
            <a:spLocks/>
          </p:cNvSpPr>
          <p:nvPr/>
        </p:nvSpPr>
        <p:spPr>
          <a:xfrm>
            <a:off x="1562099" y="3771900"/>
            <a:ext cx="8431037" cy="685800"/>
          </a:xfrm>
          <a:prstGeom prst="rect">
            <a:avLst/>
          </a:prstGeom>
        </p:spPr>
        <p:txBody>
          <a:bodyPr>
            <a:normAutofit fontScale="900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n-US" dirty="0">
              <a:latin typeface="Trebuchet MS" pitchFamily="34" charset="0"/>
            </a:endParaRPr>
          </a:p>
        </p:txBody>
      </p:sp>
      <p:sp>
        <p:nvSpPr>
          <p:cNvPr id="5" name="Subtitle 2"/>
          <p:cNvSpPr txBox="1">
            <a:spLocks/>
          </p:cNvSpPr>
          <p:nvPr/>
        </p:nvSpPr>
        <p:spPr>
          <a:xfrm>
            <a:off x="1473609" y="876300"/>
            <a:ext cx="8774061" cy="5078115"/>
          </a:xfrm>
          <a:prstGeom prst="rect">
            <a:avLst/>
          </a:prstGeom>
        </p:spPr>
        <p:txBody>
          <a:bodyPr>
            <a:normAutofit/>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endParaRPr lang="en-US" dirty="0" smtClean="0">
              <a:latin typeface="Trebuchet MS" pitchFamily="34" charset="0"/>
            </a:endParaRPr>
          </a:p>
          <a:p>
            <a:endParaRPr lang="en-US" dirty="0">
              <a:latin typeface="Trebuchet MS" pitchFamily="34" charset="0"/>
            </a:endParaRPr>
          </a:p>
        </p:txBody>
      </p:sp>
    </p:spTree>
    <p:extLst>
      <p:ext uri="{BB962C8B-B14F-4D97-AF65-F5344CB8AC3E}">
        <p14:creationId xmlns:p14="http://schemas.microsoft.com/office/powerpoint/2010/main" val="1476874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495300"/>
            <a:ext cx="8810244" cy="762000"/>
          </a:xfrm>
        </p:spPr>
        <p:txBody>
          <a:bodyPr>
            <a:normAutofit fontScale="90000"/>
          </a:bodyPr>
          <a:lstStyle/>
          <a:p>
            <a:pPr algn="ctr"/>
            <a:r>
              <a:rPr lang="en-US" dirty="0" smtClean="0"/>
              <a:t>Log Frame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7386665"/>
              </p:ext>
            </p:extLst>
          </p:nvPr>
        </p:nvGraphicFramePr>
        <p:xfrm>
          <a:off x="1687513" y="1592262"/>
          <a:ext cx="8809036" cy="4313237"/>
        </p:xfrm>
        <a:graphic>
          <a:graphicData uri="http://schemas.openxmlformats.org/drawingml/2006/table">
            <a:tbl>
              <a:tblPr firstRow="1" bandRow="1">
                <a:tableStyleId>{5C22544A-7EE6-4342-B048-85BDC9FD1C3A}</a:tableStyleId>
              </a:tblPr>
              <a:tblGrid>
                <a:gridCol w="2202259"/>
                <a:gridCol w="2549128"/>
                <a:gridCol w="1855390"/>
                <a:gridCol w="2202259"/>
              </a:tblGrid>
              <a:tr h="773070">
                <a:tc>
                  <a:txBody>
                    <a:bodyPr/>
                    <a:lstStyle/>
                    <a:p>
                      <a:r>
                        <a:rPr lang="en-US" dirty="0" smtClean="0"/>
                        <a:t>Narrative Summary</a:t>
                      </a:r>
                      <a:endParaRPr lang="en-US" dirty="0"/>
                    </a:p>
                  </a:txBody>
                  <a:tcPr/>
                </a:tc>
                <a:tc>
                  <a:txBody>
                    <a:bodyPr/>
                    <a:lstStyle/>
                    <a:p>
                      <a:r>
                        <a:rPr lang="en-US" dirty="0" smtClean="0"/>
                        <a:t>Verifiable indicators</a:t>
                      </a:r>
                      <a:endParaRPr lang="en-US" dirty="0"/>
                    </a:p>
                  </a:txBody>
                  <a:tcPr/>
                </a:tc>
                <a:tc>
                  <a:txBody>
                    <a:bodyPr/>
                    <a:lstStyle/>
                    <a:p>
                      <a:r>
                        <a:rPr lang="en-US" dirty="0" smtClean="0"/>
                        <a:t>Means of  </a:t>
                      </a:r>
                    </a:p>
                    <a:p>
                      <a:r>
                        <a:rPr lang="en-US" dirty="0" smtClean="0"/>
                        <a:t>Verifications</a:t>
                      </a:r>
                      <a:endParaRPr lang="en-US" dirty="0"/>
                    </a:p>
                  </a:txBody>
                  <a:tcPr/>
                </a:tc>
                <a:tc>
                  <a:txBody>
                    <a:bodyPr/>
                    <a:lstStyle/>
                    <a:p>
                      <a:r>
                        <a:rPr lang="en-US" dirty="0" smtClean="0"/>
                        <a:t>Important</a:t>
                      </a:r>
                      <a:r>
                        <a:rPr lang="en-US" baseline="0" dirty="0" smtClean="0"/>
                        <a:t> Assumptions</a:t>
                      </a:r>
                      <a:endParaRPr lang="en-US" dirty="0"/>
                    </a:p>
                  </a:txBody>
                  <a:tcPr/>
                </a:tc>
              </a:tr>
              <a:tr h="447889">
                <a:tc>
                  <a:txBody>
                    <a:bodyPr/>
                    <a:lstStyle/>
                    <a:p>
                      <a:r>
                        <a:rPr lang="en-US" dirty="0" smtClean="0"/>
                        <a:t>Project  Goal</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092278">
                <a:tc>
                  <a:txBody>
                    <a:bodyPr/>
                    <a:lstStyle/>
                    <a:p>
                      <a:r>
                        <a:rPr lang="en-US" dirty="0" smtClean="0"/>
                        <a:t>To provide</a:t>
                      </a:r>
                      <a:r>
                        <a:rPr lang="en-US" baseline="0" dirty="0" smtClean="0"/>
                        <a:t> state of art software solutions to ensure court governance of All Land Revenue Courts of Bangladesh by using ICT.</a:t>
                      </a:r>
                      <a:endParaRPr lang="en-US" dirty="0"/>
                    </a:p>
                  </a:txBody>
                  <a:tcPr/>
                </a:tc>
                <a:tc>
                  <a:txBody>
                    <a:bodyPr/>
                    <a:lstStyle/>
                    <a:p>
                      <a:r>
                        <a:rPr lang="en-US" dirty="0" smtClean="0"/>
                        <a:t>A digitalized</a:t>
                      </a:r>
                      <a:r>
                        <a:rPr lang="en-US" baseline="0" dirty="0" smtClean="0"/>
                        <a:t> court management system with accountability, transparency at every stage of Land Revenue Court (LRCS) in Bangladesh at </a:t>
                      </a:r>
                      <a:r>
                        <a:rPr lang="en-US" baseline="0" dirty="0" err="1" smtClean="0"/>
                        <a:t>Upazilas</a:t>
                      </a:r>
                      <a:r>
                        <a:rPr lang="en-US" baseline="0" dirty="0" smtClean="0"/>
                        <a:t>/districts and divisional level.</a:t>
                      </a:r>
                      <a:endParaRPr lang="en-US" dirty="0"/>
                    </a:p>
                  </a:txBody>
                  <a:tcPr/>
                </a:tc>
                <a:tc>
                  <a:txBody>
                    <a:bodyPr/>
                    <a:lstStyle/>
                    <a:p>
                      <a:pPr marL="342900" indent="-342900">
                        <a:buAutoNum type="arabicParenBoth"/>
                      </a:pPr>
                      <a:r>
                        <a:rPr lang="en-US" dirty="0" smtClean="0"/>
                        <a:t>LAB</a:t>
                      </a:r>
                      <a:r>
                        <a:rPr lang="en-US" baseline="0" dirty="0" smtClean="0"/>
                        <a:t> Report</a:t>
                      </a:r>
                    </a:p>
                    <a:p>
                      <a:pPr marL="342900" indent="-342900">
                        <a:buAutoNum type="arabicParenBoth"/>
                      </a:pPr>
                      <a:r>
                        <a:rPr lang="en-US" baseline="0" dirty="0" smtClean="0"/>
                        <a:t>IMED Report</a:t>
                      </a:r>
                    </a:p>
                    <a:p>
                      <a:pPr marL="342900" indent="-342900">
                        <a:buAutoNum type="arabicParenBoth"/>
                      </a:pPr>
                      <a:r>
                        <a:rPr lang="en-US" baseline="0" dirty="0" smtClean="0"/>
                        <a:t>BBS Report</a:t>
                      </a:r>
                      <a:endParaRPr lang="en-US" dirty="0"/>
                    </a:p>
                  </a:txBody>
                  <a:tcPr/>
                </a:tc>
                <a:tc>
                  <a:txBody>
                    <a:bodyPr/>
                    <a:lstStyle/>
                    <a:p>
                      <a:pPr marL="342900" indent="-342900">
                        <a:buAutoNum type="arabicParenBoth"/>
                      </a:pPr>
                      <a:r>
                        <a:rPr lang="en-US" baseline="0" dirty="0" smtClean="0"/>
                        <a:t>Overall goal of the project fails due to shortcomings in vision </a:t>
                      </a:r>
                    </a:p>
                    <a:p>
                      <a:pPr marL="342900" indent="-342900">
                        <a:buAutoNum type="arabicParenBoth"/>
                      </a:pPr>
                      <a:r>
                        <a:rPr lang="en-US" baseline="0" dirty="0" smtClean="0"/>
                        <a:t>Political Discourage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839" y="342900"/>
            <a:ext cx="8810244" cy="381000"/>
          </a:xfrm>
        </p:spPr>
        <p:txBody>
          <a:bodyPr>
            <a:normAutofit fontScale="90000"/>
          </a:bodyPr>
          <a:lstStyle/>
          <a:p>
            <a:pPr algn="ctr"/>
            <a:r>
              <a:rPr lang="en-US" dirty="0" smtClean="0"/>
              <a:t>Log </a:t>
            </a:r>
            <a:r>
              <a:rPr lang="en-US" dirty="0" err="1" smtClean="0"/>
              <a:t>Frame_Contd</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2795894"/>
              </p:ext>
            </p:extLst>
          </p:nvPr>
        </p:nvGraphicFramePr>
        <p:xfrm>
          <a:off x="1714500" y="1040604"/>
          <a:ext cx="8809036" cy="4483896"/>
        </p:xfrm>
        <a:graphic>
          <a:graphicData uri="http://schemas.openxmlformats.org/drawingml/2006/table">
            <a:tbl>
              <a:tblPr firstRow="1" bandRow="1">
                <a:tableStyleId>{5C22544A-7EE6-4342-B048-85BDC9FD1C3A}</a:tableStyleId>
              </a:tblPr>
              <a:tblGrid>
                <a:gridCol w="2202259"/>
                <a:gridCol w="2202259"/>
                <a:gridCol w="2202259"/>
                <a:gridCol w="2202259"/>
              </a:tblGrid>
              <a:tr h="414816">
                <a:tc>
                  <a:txBody>
                    <a:bodyPr/>
                    <a:lstStyle/>
                    <a:p>
                      <a:r>
                        <a:rPr lang="en-US" sz="1700" dirty="0" smtClean="0">
                          <a:latin typeface="Times New Roman" pitchFamily="18" charset="0"/>
                          <a:cs typeface="Times New Roman" pitchFamily="18" charset="0"/>
                        </a:rPr>
                        <a:t>Project Purposes</a:t>
                      </a:r>
                      <a:endParaRPr lang="en-US" sz="1700" dirty="0">
                        <a:latin typeface="Times New Roman" pitchFamily="18" charset="0"/>
                        <a:cs typeface="Times New Roman" pitchFamily="18" charset="0"/>
                      </a:endParaRPr>
                    </a:p>
                  </a:txBody>
                  <a:tcPr/>
                </a:tc>
                <a:tc>
                  <a:txBody>
                    <a:bodyPr/>
                    <a:lstStyle/>
                    <a:p>
                      <a:endParaRPr lang="en-US" sz="1700" dirty="0">
                        <a:latin typeface="Times New Roman" pitchFamily="18" charset="0"/>
                        <a:cs typeface="Times New Roman" pitchFamily="18" charset="0"/>
                      </a:endParaRPr>
                    </a:p>
                  </a:txBody>
                  <a:tcPr/>
                </a:tc>
                <a:tc>
                  <a:txBody>
                    <a:bodyPr/>
                    <a:lstStyle/>
                    <a:p>
                      <a:endParaRPr lang="en-US" sz="1700">
                        <a:latin typeface="Times New Roman" pitchFamily="18" charset="0"/>
                        <a:cs typeface="Times New Roman" pitchFamily="18" charset="0"/>
                      </a:endParaRPr>
                    </a:p>
                  </a:txBody>
                  <a:tcPr/>
                </a:tc>
                <a:tc>
                  <a:txBody>
                    <a:bodyPr/>
                    <a:lstStyle/>
                    <a:p>
                      <a:endParaRPr lang="en-US" sz="1700">
                        <a:latin typeface="Times New Roman" pitchFamily="18" charset="0"/>
                        <a:cs typeface="Times New Roman" pitchFamily="18" charset="0"/>
                      </a:endParaRPr>
                    </a:p>
                  </a:txBody>
                  <a:tcPr/>
                </a:tc>
              </a:tr>
              <a:tr h="1490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Times New Roman" pitchFamily="18" charset="0"/>
                          <a:cs typeface="Times New Roman" pitchFamily="18" charset="0"/>
                        </a:rPr>
                        <a:t>1)Equipping Land Revenue Courts with ICT to meet the challenges of the changing world</a:t>
                      </a:r>
                    </a:p>
                  </a:txBody>
                  <a:tcPr/>
                </a:tc>
                <a:tc>
                  <a:txBody>
                    <a:bodyPr/>
                    <a:lstStyle/>
                    <a:p>
                      <a:pPr marL="342900" indent="-342900">
                        <a:buAutoNum type="arabicParenR"/>
                      </a:pPr>
                      <a:r>
                        <a:rPr lang="en-US" sz="1700" baseline="0" dirty="0" smtClean="0">
                          <a:latin typeface="Times New Roman" pitchFamily="18" charset="0"/>
                          <a:cs typeface="Times New Roman" pitchFamily="18" charset="0"/>
                        </a:rPr>
                        <a:t>ICT Educated personnel in all Land Revenue courts of</a:t>
                      </a:r>
                    </a:p>
                    <a:p>
                      <a:pPr marL="342900" indent="-342900">
                        <a:buNone/>
                      </a:pPr>
                      <a:r>
                        <a:rPr lang="en-US" sz="1700" baseline="0" dirty="0" smtClean="0">
                          <a:latin typeface="Times New Roman" pitchFamily="18" charset="0"/>
                          <a:cs typeface="Times New Roman" pitchFamily="18" charset="0"/>
                        </a:rPr>
                        <a:t>Bangladesh including LAB</a:t>
                      </a:r>
                      <a:endParaRPr lang="en-US" sz="1700" dirty="0">
                        <a:latin typeface="Times New Roman" pitchFamily="18" charset="0"/>
                        <a:cs typeface="Times New Roman" pitchFamily="18" charset="0"/>
                      </a:endParaRPr>
                    </a:p>
                  </a:txBody>
                  <a:tcPr/>
                </a:tc>
                <a:tc>
                  <a:txBody>
                    <a:bodyPr/>
                    <a:lstStyle/>
                    <a:p>
                      <a:endParaRPr lang="en-US" sz="1700" dirty="0">
                        <a:latin typeface="Times New Roman" pitchFamily="18" charset="0"/>
                        <a:cs typeface="Times New Roman" pitchFamily="18" charset="0"/>
                      </a:endParaRPr>
                    </a:p>
                  </a:txBody>
                  <a:tcPr/>
                </a:tc>
                <a:tc>
                  <a:txBody>
                    <a:bodyPr/>
                    <a:lstStyle/>
                    <a:p>
                      <a:endParaRPr lang="en-US" sz="1700">
                        <a:latin typeface="Times New Roman" pitchFamily="18" charset="0"/>
                        <a:cs typeface="Times New Roman" pitchFamily="18" charset="0"/>
                      </a:endParaRPr>
                    </a:p>
                  </a:txBody>
                  <a:tcPr/>
                </a:tc>
              </a:tr>
              <a:tr h="17340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Times New Roman" pitchFamily="18" charset="0"/>
                          <a:cs typeface="Times New Roman" pitchFamily="18" charset="0"/>
                        </a:rPr>
                        <a:t>2)Developing a viable network of LAB so as to ensure nationwide access to range of public sector services.</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US" sz="1700" dirty="0" smtClean="0">
                          <a:latin typeface="Times New Roman" pitchFamily="18" charset="0"/>
                          <a:cs typeface="Times New Roman" pitchFamily="18" charset="0"/>
                        </a:rPr>
                        <a:t>Update courts activities and disseminate information to citizens and stakeholders,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Times New Roman" pitchFamily="18" charset="0"/>
                          <a:cs typeface="Times New Roman" pitchFamily="18" charset="0"/>
                        </a:rPr>
                        <a:t>2)  Knowledge-based Land Revenue Courts officials.</a:t>
                      </a:r>
                    </a:p>
                  </a:txBody>
                  <a:tcPr/>
                </a:tc>
                <a:tc>
                  <a:txBody>
                    <a:bodyPr/>
                    <a:lstStyle/>
                    <a:p>
                      <a:r>
                        <a:rPr lang="en-US" sz="1700" dirty="0" smtClean="0">
                          <a:latin typeface="Times New Roman" pitchFamily="18" charset="0"/>
                          <a:cs typeface="Times New Roman" pitchFamily="18" charset="0"/>
                        </a:rPr>
                        <a:t>1)Project Completion Report.</a:t>
                      </a:r>
                    </a:p>
                    <a:p>
                      <a:r>
                        <a:rPr lang="en-US" sz="1700" dirty="0" smtClean="0">
                          <a:latin typeface="Times New Roman" pitchFamily="18" charset="0"/>
                          <a:cs typeface="Times New Roman" pitchFamily="18" charset="0"/>
                        </a:rPr>
                        <a:t>2) IMED Report.</a:t>
                      </a:r>
                    </a:p>
                    <a:p>
                      <a:endParaRPr lang="en-US" sz="1700" dirty="0">
                        <a:latin typeface="Times New Roman" pitchFamily="18" charset="0"/>
                        <a:cs typeface="Times New Roman" pitchFamily="18" charset="0"/>
                      </a:endParaRPr>
                    </a:p>
                  </a:txBody>
                  <a:tcPr/>
                </a:tc>
                <a:tc>
                  <a:txBody>
                    <a:bodyPr/>
                    <a:lstStyle/>
                    <a:p>
                      <a:pPr marL="342900" indent="-342900">
                        <a:buAutoNum type="arabicParenR"/>
                      </a:pPr>
                      <a:r>
                        <a:rPr lang="en-US" sz="1700" dirty="0" smtClean="0">
                          <a:latin typeface="Times New Roman" pitchFamily="18" charset="0"/>
                          <a:cs typeface="Times New Roman" pitchFamily="18" charset="0"/>
                        </a:rPr>
                        <a:t>Capacity of</a:t>
                      </a:r>
                      <a:r>
                        <a:rPr lang="en-US" sz="1700" baseline="0" dirty="0" smtClean="0">
                          <a:latin typeface="Times New Roman" pitchFamily="18" charset="0"/>
                          <a:cs typeface="Times New Roman" pitchFamily="18" charset="0"/>
                        </a:rPr>
                        <a:t> Organization.</a:t>
                      </a:r>
                    </a:p>
                    <a:p>
                      <a:pPr marL="342900" indent="-342900">
                        <a:buAutoNum type="arabicParenR"/>
                      </a:pPr>
                      <a:r>
                        <a:rPr lang="en-US" sz="1700" baseline="0" dirty="0" smtClean="0">
                          <a:latin typeface="Times New Roman" pitchFamily="18" charset="0"/>
                          <a:cs typeface="Times New Roman" pitchFamily="18" charset="0"/>
                        </a:rPr>
                        <a:t>Proper selection of vendor.</a:t>
                      </a:r>
                      <a:endParaRPr lang="en-US" sz="17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266700"/>
            <a:ext cx="8810244" cy="571500"/>
          </a:xfrm>
        </p:spPr>
        <p:txBody>
          <a:bodyPr>
            <a:normAutofit fontScale="90000"/>
          </a:bodyPr>
          <a:lstStyle/>
          <a:p>
            <a:pPr algn="ctr"/>
            <a:r>
              <a:rPr lang="en-US" dirty="0" smtClean="0"/>
              <a:t>Log </a:t>
            </a:r>
            <a:r>
              <a:rPr lang="en-US" dirty="0" err="1"/>
              <a:t>Frame_Contd</a:t>
            </a:r>
            <a:r>
              <a:rPr lang="en-US" dirty="0"/>
              <a:t>…. </a:t>
            </a:r>
            <a:endParaRPr lang="en-US" dirty="0"/>
          </a:p>
        </p:txBody>
      </p:sp>
      <p:graphicFrame>
        <p:nvGraphicFramePr>
          <p:cNvPr id="4" name="Content Placeholder 3"/>
          <p:cNvGraphicFramePr>
            <a:graphicFrameLocks noGrp="1"/>
          </p:cNvGraphicFramePr>
          <p:nvPr>
            <p:ph idx="1"/>
          </p:nvPr>
        </p:nvGraphicFramePr>
        <p:xfrm>
          <a:off x="1790700" y="1104900"/>
          <a:ext cx="8809036" cy="5556693"/>
        </p:xfrm>
        <a:graphic>
          <a:graphicData uri="http://schemas.openxmlformats.org/drawingml/2006/table">
            <a:tbl>
              <a:tblPr firstRow="1" bandRow="1">
                <a:tableStyleId>{5C22544A-7EE6-4342-B048-85BDC9FD1C3A}</a:tableStyleId>
              </a:tblPr>
              <a:tblGrid>
                <a:gridCol w="2202259"/>
                <a:gridCol w="2320528"/>
                <a:gridCol w="2083990"/>
                <a:gridCol w="2202259"/>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Project Purposes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Verifiable indicators</a:t>
                      </a:r>
                    </a:p>
                    <a:p>
                      <a:endParaRPr lang="en-US" dirty="0"/>
                    </a:p>
                  </a:txBody>
                  <a:tcPr/>
                </a:tc>
                <a:tc>
                  <a:txBody>
                    <a:bodyPr/>
                    <a:lstStyle/>
                    <a:p>
                      <a:r>
                        <a:rPr lang="en-US" dirty="0" smtClean="0"/>
                        <a:t>Means of  </a:t>
                      </a:r>
                    </a:p>
                    <a:p>
                      <a:r>
                        <a:rPr lang="en-US" dirty="0" smtClean="0"/>
                        <a:t>Verifications</a:t>
                      </a:r>
                      <a:endParaRPr lang="en-US" dirty="0"/>
                    </a:p>
                  </a:txBody>
                  <a:tcPr/>
                </a:tc>
                <a:tc>
                  <a:txBody>
                    <a:bodyPr/>
                    <a:lstStyle/>
                    <a:p>
                      <a:r>
                        <a:rPr lang="en-US" dirty="0" smtClean="0"/>
                        <a:t>Important</a:t>
                      </a:r>
                      <a:r>
                        <a:rPr lang="en-US" baseline="0" dirty="0" smtClean="0"/>
                        <a:t> Assumptions</a:t>
                      </a:r>
                      <a:endParaRPr lang="en-US" dirty="0"/>
                    </a:p>
                  </a:txBody>
                  <a:tcPr/>
                </a:tc>
              </a:tr>
              <a:tr h="23562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Times New Roman" pitchFamily="18" charset="0"/>
                          <a:cs typeface="Times New Roman" pitchFamily="18" charset="0"/>
                        </a:rPr>
                        <a:t>3)Providing an efficient software solution based on client/Server architecture that will reduce the paper work considerably in LAB</a:t>
                      </a:r>
                    </a:p>
                  </a:txBody>
                  <a:tcPr/>
                </a:tc>
                <a:tc>
                  <a:txBody>
                    <a:bodyPr/>
                    <a:lstStyle/>
                    <a:p>
                      <a:pPr marL="342900" indent="-342900" fontAlgn="t">
                        <a:buAutoNum type="arabicParenR"/>
                      </a:pPr>
                      <a:r>
                        <a:rPr lang="en-US" sz="1700" baseline="0" dirty="0" smtClean="0">
                          <a:latin typeface="Times New Roman" pitchFamily="18" charset="0"/>
                          <a:cs typeface="Times New Roman" pitchFamily="18" charset="0"/>
                        </a:rPr>
                        <a:t>Better access of Officials to ICT.</a:t>
                      </a:r>
                    </a:p>
                    <a:p>
                      <a:pPr marL="342900" indent="-342900" fontAlgn="t">
                        <a:buAutoNum type="arabicParenR"/>
                      </a:pPr>
                      <a:r>
                        <a:rPr lang="en-US" sz="1700" baseline="0" dirty="0" smtClean="0">
                          <a:latin typeface="Times New Roman" pitchFamily="18" charset="0"/>
                          <a:cs typeface="Times New Roman" pitchFamily="18" charset="0"/>
                        </a:rPr>
                        <a:t>Speedy disposal of cases.</a:t>
                      </a:r>
                    </a:p>
                    <a:p>
                      <a:pPr marL="342900" indent="-342900" fontAlgn="t">
                        <a:buAutoNum type="arabicParenR"/>
                      </a:pPr>
                      <a:r>
                        <a:rPr lang="en-US" sz="1700" baseline="0" dirty="0" smtClean="0">
                          <a:latin typeface="Times New Roman" pitchFamily="18" charset="0"/>
                          <a:cs typeface="Times New Roman" pitchFamily="18" charset="0"/>
                        </a:rPr>
                        <a:t>Online Quick Response System for court decision.</a:t>
                      </a:r>
                      <a:endParaRPr lang="en-US" sz="1700" dirty="0" smtClean="0">
                        <a:latin typeface="Times New Roman" pitchFamily="18" charset="0"/>
                        <a:cs typeface="Times New Roman" pitchFamily="18" charset="0"/>
                      </a:endParaRPr>
                    </a:p>
                  </a:txBody>
                  <a:tcPr/>
                </a:tc>
                <a:tc>
                  <a:txBody>
                    <a:bodyPr/>
                    <a:lstStyle/>
                    <a:p>
                      <a:pPr marL="342900" indent="-342900">
                        <a:buAutoNum type="arabicParenBoth"/>
                      </a:pPr>
                      <a:r>
                        <a:rPr lang="en-US" dirty="0" smtClean="0"/>
                        <a:t>Project</a:t>
                      </a:r>
                      <a:r>
                        <a:rPr lang="en-US" baseline="0" dirty="0" smtClean="0"/>
                        <a:t> Completion Report </a:t>
                      </a:r>
                    </a:p>
                    <a:p>
                      <a:pPr marL="342900" indent="-342900">
                        <a:buAutoNum type="arabicParenBoth"/>
                      </a:pPr>
                      <a:r>
                        <a:rPr lang="en-US" baseline="0" dirty="0" smtClean="0"/>
                        <a:t>IMED Report</a:t>
                      </a:r>
                      <a:endParaRPr lang="en-US" dirty="0"/>
                    </a:p>
                  </a:txBody>
                  <a:tcPr/>
                </a:tc>
                <a:tc>
                  <a:txBody>
                    <a:bodyPr/>
                    <a:lstStyle/>
                    <a:p>
                      <a:pPr marL="342900" indent="-342900">
                        <a:buAutoNum type="arabicParenBoth"/>
                      </a:pPr>
                      <a:r>
                        <a:rPr lang="en-US" dirty="0" smtClean="0"/>
                        <a:t>Capability of Organization</a:t>
                      </a:r>
                    </a:p>
                    <a:p>
                      <a:pPr marL="342900" indent="-342900">
                        <a:buAutoNum type="arabicParenBoth"/>
                      </a:pPr>
                      <a:r>
                        <a:rPr lang="en-US" dirty="0" smtClean="0"/>
                        <a:t>Proper</a:t>
                      </a:r>
                      <a:r>
                        <a:rPr lang="en-US" baseline="0" dirty="0" smtClean="0"/>
                        <a:t> Selection of vendor</a:t>
                      </a:r>
                      <a:endParaRPr lang="en-US" dirty="0"/>
                    </a:p>
                  </a:txBody>
                  <a:tcPr/>
                </a:tc>
              </a:tr>
              <a:tr h="171366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dirty="0" smtClean="0"/>
                        <a:t>4)Providing ICT training to Land Revenue Courts Officers/staffs of Bangladesh at all </a:t>
                      </a:r>
                      <a:r>
                        <a:rPr lang="en-US" dirty="0" err="1" smtClean="0"/>
                        <a:t>Upazilas</a:t>
                      </a:r>
                      <a:r>
                        <a:rPr lang="en-US" dirty="0" smtClean="0"/>
                        <a:t>, Districts and Division levels.</a:t>
                      </a:r>
                    </a:p>
                    <a:p>
                      <a:pPr fontAlgn="t"/>
                      <a:endParaRPr lang="en-US" dirty="0" smtClean="0"/>
                    </a:p>
                  </a:txBody>
                  <a:tcPr/>
                </a:tc>
                <a:tc>
                  <a:txBody>
                    <a:bodyPr/>
                    <a:lstStyle/>
                    <a:p>
                      <a:pPr fontAlgn="t"/>
                      <a:r>
                        <a:rPr lang="en-US" sz="1800" dirty="0" smtClean="0">
                          <a:latin typeface="Times New Roman" pitchFamily="18" charset="0"/>
                          <a:cs typeface="Times New Roman" pitchFamily="18" charset="0"/>
                        </a:rPr>
                        <a:t>1)Improving efficiency of the officers and staff of All Land Revenue Courts (LRCS) in Bangladesh.</a:t>
                      </a:r>
                    </a:p>
                    <a:p>
                      <a:pPr fontAlgn="t"/>
                      <a:r>
                        <a:rPr lang="en-US" sz="1800" dirty="0" smtClean="0">
                          <a:latin typeface="Times New Roman" pitchFamily="18" charset="0"/>
                          <a:cs typeface="Times New Roman" pitchFamily="18" charset="0"/>
                        </a:rPr>
                        <a:t>2)Capacity building of the officers and staff of all in Bangladesh.</a:t>
                      </a:r>
                    </a:p>
                    <a:p>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3258" y="395888"/>
            <a:ext cx="8702802" cy="785212"/>
          </a:xfrm>
        </p:spPr>
        <p:txBody>
          <a:bodyPr>
            <a:normAutofit fontScale="90000"/>
          </a:bodyPr>
          <a:lstStyle/>
          <a:p>
            <a:pPr algn="ctr"/>
            <a:r>
              <a:rPr lang="en-US" dirty="0" smtClean="0"/>
              <a:t>Log </a:t>
            </a:r>
            <a:r>
              <a:rPr lang="en-US" dirty="0" err="1" smtClean="0"/>
              <a:t>Frame_Contd</a:t>
            </a:r>
            <a:r>
              <a:rPr lang="en-US" dirty="0"/>
              <a:t>…. </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graphicFrame>
        <p:nvGraphicFramePr>
          <p:cNvPr id="6" name="Table 5"/>
          <p:cNvGraphicFramePr>
            <a:graphicFrameLocks noGrp="1"/>
          </p:cNvGraphicFramePr>
          <p:nvPr/>
        </p:nvGraphicFramePr>
        <p:xfrm>
          <a:off x="1790700" y="1384300"/>
          <a:ext cx="7924800" cy="5648960"/>
        </p:xfrm>
        <a:graphic>
          <a:graphicData uri="http://schemas.openxmlformats.org/drawingml/2006/table">
            <a:tbl>
              <a:tblPr firstRow="1" bandRow="1">
                <a:tableStyleId>{5C22544A-7EE6-4342-B048-85BDC9FD1C3A}</a:tableStyleId>
              </a:tblPr>
              <a:tblGrid>
                <a:gridCol w="1790700"/>
                <a:gridCol w="1790700"/>
                <a:gridCol w="1790700"/>
                <a:gridCol w="2552700"/>
              </a:tblGrid>
              <a:tr h="370840">
                <a:tc>
                  <a:txBody>
                    <a:bodyPr/>
                    <a:lstStyle/>
                    <a:p>
                      <a:r>
                        <a:rPr lang="en-US" dirty="0" smtClean="0"/>
                        <a:t>Outputs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1600" dirty="0" smtClean="0"/>
                        <a:t>1) Digitalized</a:t>
                      </a:r>
                      <a:r>
                        <a:rPr lang="en-US" sz="1600" baseline="0" dirty="0" smtClean="0"/>
                        <a:t> Governance system in all </a:t>
                      </a:r>
                      <a:r>
                        <a:rPr lang="en-US" sz="1600" baseline="0" dirty="0" err="1" smtClean="0"/>
                        <a:t>Upazilas</a:t>
                      </a:r>
                      <a:r>
                        <a:rPr lang="en-US" sz="1600" baseline="0" dirty="0" smtClean="0"/>
                        <a:t>, Districts and Division levels LRCS</a:t>
                      </a:r>
                      <a:endParaRPr lang="en-US" sz="1600" dirty="0"/>
                    </a:p>
                  </a:txBody>
                  <a:tcPr/>
                </a:tc>
                <a:tc>
                  <a:txBody>
                    <a:bodyPr/>
                    <a:lstStyle/>
                    <a:p>
                      <a:r>
                        <a:rPr lang="en-US" sz="1600" dirty="0" smtClean="0"/>
                        <a:t>1) Land</a:t>
                      </a:r>
                      <a:r>
                        <a:rPr lang="en-US" sz="1600" baseline="0" dirty="0" smtClean="0"/>
                        <a:t> Revenue Courts (LRCS) are more equipped with ICT components </a:t>
                      </a:r>
                      <a:endParaRPr lang="en-US" sz="1600" dirty="0"/>
                    </a:p>
                  </a:txBody>
                  <a:tcPr/>
                </a:tc>
                <a:tc>
                  <a:txBody>
                    <a:bodyPr/>
                    <a:lstStyle/>
                    <a:p>
                      <a:endParaRPr lang="en-US" sz="1600" dirty="0"/>
                    </a:p>
                  </a:txBody>
                  <a:tcPr/>
                </a:tc>
                <a:tc>
                  <a:txBody>
                    <a:bodyPr/>
                    <a:lstStyle/>
                    <a:p>
                      <a:endParaRPr lang="en-US" sz="1600" dirty="0"/>
                    </a:p>
                  </a:txBody>
                  <a:tcPr/>
                </a:tc>
              </a:tr>
              <a:tr h="370840">
                <a:tc>
                  <a:txBody>
                    <a:bodyPr/>
                    <a:lstStyle/>
                    <a:p>
                      <a:r>
                        <a:rPr lang="en-US" sz="1600" dirty="0" smtClean="0"/>
                        <a:t>2) A viable effective e-network,</a:t>
                      </a:r>
                      <a:r>
                        <a:rPr lang="en-US" sz="1600" baseline="0" dirty="0" smtClean="0"/>
                        <a:t> necessary hardware, an efficient software solution based on client/Server architecture </a:t>
                      </a:r>
                      <a:endParaRPr lang="en-US" sz="1600" dirty="0"/>
                    </a:p>
                  </a:txBody>
                  <a:tcPr/>
                </a:tc>
                <a:tc>
                  <a:txBody>
                    <a:bodyPr/>
                    <a:lstStyle/>
                    <a:p>
                      <a:r>
                        <a:rPr lang="en-US" sz="1600" dirty="0" smtClean="0"/>
                        <a:t>2) The Officers/</a:t>
                      </a:r>
                      <a:r>
                        <a:rPr lang="en-US" sz="1600" baseline="0" dirty="0" smtClean="0"/>
                        <a:t> Members/ staffs are more familiar with working and effective use/operational process, procedure and mechanism of ICT</a:t>
                      </a:r>
                      <a:endParaRPr lang="en-US" sz="1600" dirty="0"/>
                    </a:p>
                  </a:txBody>
                  <a:tcPr/>
                </a:tc>
                <a:tc>
                  <a:txBody>
                    <a:bodyPr/>
                    <a:lstStyle/>
                    <a:p>
                      <a:pPr marL="342900" indent="-342900">
                        <a:buAutoNum type="arabicParenBoth"/>
                      </a:pPr>
                      <a:r>
                        <a:rPr lang="en-US" sz="1600" dirty="0" smtClean="0"/>
                        <a:t>Project Completion</a:t>
                      </a:r>
                      <a:r>
                        <a:rPr lang="en-US" sz="1600" baseline="0" dirty="0" smtClean="0"/>
                        <a:t> Report </a:t>
                      </a:r>
                    </a:p>
                    <a:p>
                      <a:pPr marL="342900" indent="-342900">
                        <a:buAutoNum type="arabicParenBoth"/>
                      </a:pPr>
                      <a:r>
                        <a:rPr lang="en-US" sz="1600" baseline="0" dirty="0" smtClean="0"/>
                        <a:t>IMED Report</a:t>
                      </a:r>
                      <a:endParaRPr lang="en-US" sz="1600" dirty="0"/>
                    </a:p>
                  </a:txBody>
                  <a:tcPr/>
                </a:tc>
                <a:tc>
                  <a:txBody>
                    <a:bodyPr/>
                    <a:lstStyle/>
                    <a:p>
                      <a:pPr marL="342900" indent="-342900">
                        <a:buAutoNum type="arabicParenBoth"/>
                      </a:pPr>
                      <a:r>
                        <a:rPr lang="en-US" sz="1600" dirty="0" smtClean="0"/>
                        <a:t>Negative attitude</a:t>
                      </a:r>
                      <a:r>
                        <a:rPr lang="en-US" sz="1600" baseline="0" dirty="0" smtClean="0"/>
                        <a:t> of the senior officers</a:t>
                      </a:r>
                    </a:p>
                    <a:p>
                      <a:pPr marL="342900" indent="-342900">
                        <a:buAutoNum type="arabicParenBoth"/>
                      </a:pPr>
                      <a:r>
                        <a:rPr lang="en-US" sz="1600" baseline="0" dirty="0" smtClean="0"/>
                        <a:t>Electricity and internet deficiency may hamper the activities</a:t>
                      </a:r>
                      <a:endParaRPr lang="en-US" sz="1600" dirty="0"/>
                    </a:p>
                  </a:txBody>
                  <a:tcPr/>
                </a:tc>
              </a:tr>
              <a:tr h="370840">
                <a:tc>
                  <a:txBody>
                    <a:bodyPr/>
                    <a:lstStyle/>
                    <a:p>
                      <a:r>
                        <a:rPr lang="en-US" sz="1600" dirty="0" smtClean="0"/>
                        <a:t>3) ICT Trained</a:t>
                      </a:r>
                      <a:r>
                        <a:rPr lang="en-US" sz="1600" baseline="0" dirty="0" smtClean="0"/>
                        <a:t> Officers/staffs</a:t>
                      </a:r>
                      <a:endParaRPr lang="en-US" sz="1600" dirty="0"/>
                    </a:p>
                  </a:txBody>
                  <a:tcPr/>
                </a:tc>
                <a:tc>
                  <a:txBody>
                    <a:bodyPr/>
                    <a:lstStyle/>
                    <a:p>
                      <a:r>
                        <a:rPr lang="en-US" sz="1600" dirty="0" smtClean="0"/>
                        <a:t>2) The office</a:t>
                      </a:r>
                      <a:r>
                        <a:rPr lang="en-US" sz="1600" baseline="0" dirty="0" smtClean="0"/>
                        <a:t> environments more favorable of ICT</a:t>
                      </a:r>
                      <a:endParaRPr lang="en-US" sz="1600" dirty="0"/>
                    </a:p>
                  </a:txBody>
                  <a:tcPr/>
                </a:tc>
                <a:tc>
                  <a:txBody>
                    <a:bodyPr/>
                    <a:lstStyle/>
                    <a:p>
                      <a:endParaRPr lang="en-US" dirty="0"/>
                    </a:p>
                  </a:txBody>
                  <a:tcPr/>
                </a:tc>
                <a:tc>
                  <a:txBody>
                    <a:bodyPr/>
                    <a:lstStyle/>
                    <a:p>
                      <a:endParaRPr lang="en-US" dirty="0"/>
                    </a:p>
                  </a:txBody>
                  <a:tcPr/>
                </a:tc>
              </a:tr>
              <a:tr h="370840">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647700"/>
            <a:ext cx="8702802" cy="914400"/>
          </a:xfrm>
        </p:spPr>
        <p:txBody>
          <a:bodyPr/>
          <a:lstStyle/>
          <a:p>
            <a:pPr algn="ctr"/>
            <a:r>
              <a:rPr lang="en-US" dirty="0" smtClean="0"/>
              <a:t>Log </a:t>
            </a:r>
            <a:r>
              <a:rPr lang="en-US" dirty="0" err="1" smtClean="0"/>
              <a:t>Frame_Contd</a:t>
            </a:r>
            <a:r>
              <a:rPr lang="en-US" dirty="0"/>
              <a:t>…. </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nvGraphicFramePr>
        <p:xfrm>
          <a:off x="1790700" y="1943100"/>
          <a:ext cx="8610600" cy="2651760"/>
        </p:xfrm>
        <a:graphic>
          <a:graphicData uri="http://schemas.openxmlformats.org/drawingml/2006/table">
            <a:tbl>
              <a:tblPr firstRow="1" bandRow="1">
                <a:tableStyleId>{5C22544A-7EE6-4342-B048-85BDC9FD1C3A}</a:tableStyleId>
              </a:tblPr>
              <a:tblGrid>
                <a:gridCol w="1790700"/>
                <a:gridCol w="1790700"/>
                <a:gridCol w="2286000"/>
                <a:gridCol w="2743200"/>
              </a:tblGrid>
              <a:tr h="370840">
                <a:tc>
                  <a:txBody>
                    <a:bodyPr/>
                    <a:lstStyle/>
                    <a:p>
                      <a:r>
                        <a:rPr lang="en-US" dirty="0" smtClean="0"/>
                        <a:t>Inputs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Verifiable indicators</a:t>
                      </a:r>
                    </a:p>
                  </a:txBody>
                  <a:tcPr/>
                </a:tc>
                <a:tc>
                  <a:txBody>
                    <a:bodyPr/>
                    <a:lstStyle/>
                    <a:p>
                      <a:r>
                        <a:rPr lang="en-US" dirty="0" smtClean="0"/>
                        <a:t>Means of  </a:t>
                      </a:r>
                    </a:p>
                    <a:p>
                      <a:r>
                        <a:rPr lang="en-US" dirty="0" smtClean="0"/>
                        <a:t>Verifications</a:t>
                      </a:r>
                      <a:endParaRPr lang="en-US" dirty="0"/>
                    </a:p>
                  </a:txBody>
                  <a:tcPr/>
                </a:tc>
                <a:tc>
                  <a:txBody>
                    <a:bodyPr/>
                    <a:lstStyle/>
                    <a:p>
                      <a:r>
                        <a:rPr lang="en-US" dirty="0" smtClean="0"/>
                        <a:t>Important</a:t>
                      </a:r>
                      <a:r>
                        <a:rPr lang="en-US" baseline="0" dirty="0" smtClean="0"/>
                        <a:t> Assumptions</a:t>
                      </a:r>
                      <a:endParaRPr lang="en-US" dirty="0"/>
                    </a:p>
                  </a:txBody>
                  <a:tcPr/>
                </a:tc>
              </a:tr>
              <a:tr h="370840">
                <a:tc>
                  <a:txBody>
                    <a:bodyPr/>
                    <a:lstStyle/>
                    <a:p>
                      <a:r>
                        <a:rPr lang="en-US" dirty="0" smtClean="0"/>
                        <a:t>1) Establishment of Connectivity within LAB HQ &amp; LRCS at all Upazillas,</a:t>
                      </a:r>
                      <a:r>
                        <a:rPr lang="en-US" baseline="0" dirty="0" smtClean="0"/>
                        <a:t> Districts and divisions.</a:t>
                      </a:r>
                      <a:endParaRPr lang="en-US" dirty="0"/>
                    </a:p>
                  </a:txBody>
                  <a:tcPr/>
                </a:tc>
                <a:tc>
                  <a:txBody>
                    <a:bodyPr/>
                    <a:lstStyle/>
                    <a:p>
                      <a:r>
                        <a:rPr lang="en-US" dirty="0" smtClean="0"/>
                        <a:t>1) Proper utilization of the estimated investment of BDT 130 </a:t>
                      </a:r>
                      <a:r>
                        <a:rPr lang="en-US" dirty="0" err="1" smtClean="0"/>
                        <a:t>lacs</a:t>
                      </a:r>
                      <a:endParaRPr lang="en-US" dirty="0"/>
                    </a:p>
                  </a:txBody>
                  <a:tcPr/>
                </a:tc>
                <a:tc>
                  <a:txBody>
                    <a:bodyPr/>
                    <a:lstStyle/>
                    <a:p>
                      <a:r>
                        <a:rPr lang="en-US" dirty="0" smtClean="0"/>
                        <a:t>Annual Development</a:t>
                      </a:r>
                      <a:r>
                        <a:rPr lang="en-US" baseline="0" dirty="0" smtClean="0"/>
                        <a:t> Plan</a:t>
                      </a:r>
                      <a:endParaRPr lang="en-US" dirty="0"/>
                    </a:p>
                  </a:txBody>
                  <a:tcPr/>
                </a:tc>
                <a:tc>
                  <a:txBody>
                    <a:bodyPr/>
                    <a:lstStyle/>
                    <a:p>
                      <a:r>
                        <a:rPr lang="en-US" dirty="0" smtClean="0"/>
                        <a:t>Timely</a:t>
                      </a:r>
                      <a:r>
                        <a:rPr lang="en-US" baseline="0" dirty="0" smtClean="0"/>
                        <a:t> Approval of DPP</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47675" y="331788"/>
            <a:ext cx="10296525" cy="1257300"/>
          </a:xfrm>
        </p:spPr>
        <p:txBody>
          <a:bodyPr>
            <a:normAutofit fontScale="90000"/>
          </a:bodyPr>
          <a:lstStyle/>
          <a:p>
            <a:pPr algn="ctr"/>
            <a:r>
              <a:rPr lang="en-US" smtClean="0"/>
              <a:t>Proposed Layout Design (Operational Communication)</a:t>
            </a:r>
          </a:p>
        </p:txBody>
      </p:sp>
      <p:pic>
        <p:nvPicPr>
          <p:cNvPr id="8195" name="Picture 14" descr="images-co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10910" y="2171701"/>
            <a:ext cx="341144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3"/>
          <p:cNvSpPr txBox="1">
            <a:spLocks noChangeArrowheads="1"/>
          </p:cNvSpPr>
          <p:nvPr/>
        </p:nvSpPr>
        <p:spPr bwMode="auto">
          <a:xfrm>
            <a:off x="477520" y="3855721"/>
            <a:ext cx="2984500" cy="75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solidFill>
                  <a:srgbClr val="002060"/>
                </a:solidFill>
              </a:rPr>
              <a:t>AC Land(Upazila Level)</a:t>
            </a:r>
          </a:p>
        </p:txBody>
      </p:sp>
      <p:sp>
        <p:nvSpPr>
          <p:cNvPr id="8197" name="TextBox 4"/>
          <p:cNvSpPr txBox="1">
            <a:spLocks noChangeArrowheads="1"/>
          </p:cNvSpPr>
          <p:nvPr/>
        </p:nvSpPr>
        <p:spPr bwMode="auto">
          <a:xfrm>
            <a:off x="895350" y="4945381"/>
            <a:ext cx="2865120" cy="75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solidFill>
                  <a:srgbClr val="002060"/>
                </a:solidFill>
              </a:rPr>
              <a:t>ADC Rev.(District Level)</a:t>
            </a:r>
          </a:p>
        </p:txBody>
      </p:sp>
      <p:sp>
        <p:nvSpPr>
          <p:cNvPr id="8198" name="TextBox 6"/>
          <p:cNvSpPr txBox="1">
            <a:spLocks noChangeArrowheads="1"/>
          </p:cNvSpPr>
          <p:nvPr/>
        </p:nvSpPr>
        <p:spPr bwMode="auto">
          <a:xfrm>
            <a:off x="3820160" y="5448301"/>
            <a:ext cx="2447290" cy="172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solidFill>
                  <a:srgbClr val="002060"/>
                </a:solidFill>
              </a:rPr>
              <a:t>Add. Divisional </a:t>
            </a:r>
          </a:p>
          <a:p>
            <a:pPr algn="ctr"/>
            <a:r>
              <a:rPr lang="en-US" b="1">
                <a:solidFill>
                  <a:srgbClr val="002060"/>
                </a:solidFill>
              </a:rPr>
              <a:t>Commissioner(Rev.)</a:t>
            </a:r>
          </a:p>
          <a:p>
            <a:pPr algn="ctr"/>
            <a:r>
              <a:rPr lang="en-US" b="1">
                <a:solidFill>
                  <a:srgbClr val="002060"/>
                </a:solidFill>
              </a:rPr>
              <a:t>(Division Level)</a:t>
            </a:r>
          </a:p>
        </p:txBody>
      </p:sp>
      <p:sp>
        <p:nvSpPr>
          <p:cNvPr id="8199" name="TextBox 11"/>
          <p:cNvSpPr txBox="1">
            <a:spLocks noChangeArrowheads="1"/>
          </p:cNvSpPr>
          <p:nvPr/>
        </p:nvSpPr>
        <p:spPr bwMode="auto">
          <a:xfrm>
            <a:off x="5551170" y="4526281"/>
            <a:ext cx="3999230" cy="2229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solidFill>
                  <a:srgbClr val="002060"/>
                </a:solidFill>
              </a:rPr>
              <a:t>UDC</a:t>
            </a:r>
            <a:r>
              <a:rPr lang="en-US" sz="2700" b="1" dirty="0">
                <a:solidFill>
                  <a:srgbClr val="002060"/>
                </a:solidFill>
              </a:rPr>
              <a:t> </a:t>
            </a:r>
            <a:r>
              <a:rPr lang="en-US" b="1" dirty="0">
                <a:solidFill>
                  <a:srgbClr val="002060"/>
                </a:solidFill>
              </a:rPr>
              <a:t>(Nearest Outlet</a:t>
            </a:r>
            <a:r>
              <a:rPr lang="en-US" sz="2700" b="1" dirty="0">
                <a:solidFill>
                  <a:srgbClr val="002060"/>
                </a:solidFill>
              </a:rPr>
              <a:t>)</a:t>
            </a:r>
          </a:p>
          <a:p>
            <a:pPr algn="ctr"/>
            <a:r>
              <a:rPr lang="en-US" b="1" dirty="0">
                <a:solidFill>
                  <a:srgbClr val="002060"/>
                </a:solidFill>
              </a:rPr>
              <a:t>Appellants/ Opponents/ Parties, Interested Group</a:t>
            </a:r>
          </a:p>
          <a:p>
            <a:pPr algn="ctr"/>
            <a:endParaRPr lang="en-US" sz="2700" b="1" dirty="0"/>
          </a:p>
          <a:p>
            <a:pPr algn="ctr"/>
            <a:endParaRPr lang="en-US" dirty="0"/>
          </a:p>
        </p:txBody>
      </p:sp>
      <p:sp>
        <p:nvSpPr>
          <p:cNvPr id="16" name="Rectangle 15"/>
          <p:cNvSpPr/>
          <p:nvPr/>
        </p:nvSpPr>
        <p:spPr>
          <a:xfrm>
            <a:off x="3581400" y="2933702"/>
            <a:ext cx="2865120" cy="936515"/>
          </a:xfrm>
          <a:prstGeom prst="rect">
            <a:avLst/>
          </a:prstGeom>
          <a:noFill/>
        </p:spPr>
        <p:txBody>
          <a:bodyPr lIns="104498" tIns="52249" rIns="104498" bIns="52249">
            <a:spAutoFit/>
          </a:bodyPr>
          <a:lstStyle/>
          <a:p>
            <a:pPr algn="ctr">
              <a:defRPr/>
            </a:pPr>
            <a:r>
              <a:rPr lang="en-US" sz="27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Land Appeal </a:t>
            </a:r>
            <a:r>
              <a:rPr lang="en-US" sz="27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Board (</a:t>
            </a:r>
            <a:r>
              <a:rPr lang="en-US" sz="27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LAB)</a:t>
            </a:r>
          </a:p>
        </p:txBody>
      </p:sp>
      <p:sp>
        <p:nvSpPr>
          <p:cNvPr id="8201" name="Rectangle 16"/>
          <p:cNvSpPr>
            <a:spLocks noChangeArrowheads="1"/>
          </p:cNvSpPr>
          <p:nvPr/>
        </p:nvSpPr>
        <p:spPr bwMode="auto">
          <a:xfrm>
            <a:off x="7111066" y="3604262"/>
            <a:ext cx="2488584" cy="75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pPr algn="ctr"/>
            <a:r>
              <a:rPr lang="en-US" b="1">
                <a:solidFill>
                  <a:srgbClr val="002060"/>
                </a:solidFill>
              </a:rPr>
              <a:t>(Common public, </a:t>
            </a:r>
          </a:p>
          <a:p>
            <a:pPr algn="ctr"/>
            <a:r>
              <a:rPr lang="en-US" b="1">
                <a:solidFill>
                  <a:srgbClr val="002060"/>
                </a:solidFill>
              </a:rPr>
              <a:t>Researcher and etc).</a:t>
            </a:r>
          </a:p>
        </p:txBody>
      </p:sp>
      <p:sp>
        <p:nvSpPr>
          <p:cNvPr id="8202" name="Rectangle 17"/>
          <p:cNvSpPr>
            <a:spLocks noChangeArrowheads="1"/>
          </p:cNvSpPr>
          <p:nvPr/>
        </p:nvSpPr>
        <p:spPr bwMode="auto">
          <a:xfrm>
            <a:off x="1193801" y="2849882"/>
            <a:ext cx="2538069" cy="751849"/>
          </a:xfrm>
          <a:prstGeom prst="rect">
            <a:avLst/>
          </a:prstGeom>
          <a:noFill/>
          <a:ln w="9525">
            <a:noFill/>
            <a:miter lim="800000"/>
            <a:headEnd/>
            <a:tailEnd/>
          </a:ln>
        </p:spPr>
        <p:txBody>
          <a:bodyPr lIns="104498" tIns="52249" rIns="104498" bIns="52249">
            <a:spAutoFit/>
          </a:bodyPr>
          <a:lstStyle/>
          <a:p>
            <a:pPr algn="ctr">
              <a:defRPr/>
            </a:pPr>
            <a:r>
              <a:rPr lang="en-US" b="1" dirty="0">
                <a:solidFill>
                  <a:srgbClr val="002060"/>
                </a:solidFill>
              </a:rPr>
              <a:t>Union Land Office(</a:t>
            </a:r>
            <a:r>
              <a:rPr lang="en-US" b="1" dirty="0" err="1">
                <a:solidFill>
                  <a:schemeClr val="tx2">
                    <a:lumMod val="75000"/>
                  </a:schemeClr>
                </a:solidFill>
              </a:rPr>
              <a:t>Tahsil</a:t>
            </a:r>
            <a:r>
              <a:rPr lang="en-US" b="1" dirty="0">
                <a:solidFill>
                  <a:srgbClr val="002060"/>
                </a:solidFill>
              </a:rPr>
              <a:t>)</a:t>
            </a:r>
          </a:p>
        </p:txBody>
      </p:sp>
      <p:sp>
        <p:nvSpPr>
          <p:cNvPr id="8203" name="TextBox 10"/>
          <p:cNvSpPr txBox="1">
            <a:spLocks noChangeArrowheads="1"/>
          </p:cNvSpPr>
          <p:nvPr/>
        </p:nvSpPr>
        <p:spPr bwMode="auto">
          <a:xfrm>
            <a:off x="6819900" y="1890085"/>
            <a:ext cx="3282950" cy="172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dirty="0">
                <a:solidFill>
                  <a:srgbClr val="002060"/>
                </a:solidFill>
              </a:rPr>
              <a:t>Others(Ministries/ Standing Committee/ Related Departments, Directorial </a:t>
            </a:r>
            <a:r>
              <a:rPr lang="en-US" b="1" dirty="0" err="1">
                <a:solidFill>
                  <a:srgbClr val="002060"/>
                </a:solidFill>
              </a:rPr>
              <a:t>etc</a:t>
            </a:r>
            <a:r>
              <a:rPr lang="en-US" b="1" dirty="0">
                <a:solidFill>
                  <a:srgbClr val="002060"/>
                </a:solidFill>
              </a:rPr>
              <a:t>)</a:t>
            </a:r>
          </a:p>
        </p:txBody>
      </p:sp>
    </p:spTree>
    <p:extLst>
      <p:ext uri="{BB962C8B-B14F-4D97-AF65-F5344CB8AC3E}">
        <p14:creationId xmlns:p14="http://schemas.microsoft.com/office/powerpoint/2010/main" val="3293269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2148840" y="3771900"/>
            <a:ext cx="1432560" cy="1760220"/>
          </a:xfrm>
          <a:prstGeom prst="rect">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9219" name="Title 1"/>
          <p:cNvSpPr>
            <a:spLocks noGrp="1"/>
          </p:cNvSpPr>
          <p:nvPr>
            <p:ph type="title"/>
          </p:nvPr>
        </p:nvSpPr>
        <p:spPr>
          <a:xfrm>
            <a:off x="716280" y="251460"/>
            <a:ext cx="9759315" cy="1257300"/>
          </a:xfrm>
        </p:spPr>
        <p:txBody>
          <a:bodyPr/>
          <a:lstStyle/>
          <a:p>
            <a:pPr algn="ctr"/>
            <a:r>
              <a:rPr lang="en-US" sz="3700" dirty="0"/>
              <a:t>Interaction Between The Stakeholders and Divisional Commissioner Court</a:t>
            </a:r>
          </a:p>
        </p:txBody>
      </p:sp>
      <p:pic>
        <p:nvPicPr>
          <p:cNvPr id="9220" name="Content Placeholder 3" descr="index22.png"/>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506980" y="3855720"/>
            <a:ext cx="716280" cy="586740"/>
          </a:xfrm>
        </p:spPr>
      </p:pic>
      <p:sp>
        <p:nvSpPr>
          <p:cNvPr id="9221" name="TextBox 4"/>
          <p:cNvSpPr txBox="1">
            <a:spLocks noChangeArrowheads="1"/>
          </p:cNvSpPr>
          <p:nvPr/>
        </p:nvSpPr>
        <p:spPr bwMode="auto">
          <a:xfrm>
            <a:off x="2148840" y="4610101"/>
            <a:ext cx="1372870" cy="13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600" b="1"/>
              <a:t>Divisional Commissioner(Division Level)</a:t>
            </a:r>
          </a:p>
        </p:txBody>
      </p:sp>
      <p:pic>
        <p:nvPicPr>
          <p:cNvPr id="9222"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6670" y="2095500"/>
            <a:ext cx="626745" cy="58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070" y="4107180"/>
            <a:ext cx="59690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Box 18"/>
          <p:cNvSpPr txBox="1">
            <a:spLocks noChangeArrowheads="1"/>
          </p:cNvSpPr>
          <p:nvPr/>
        </p:nvSpPr>
        <p:spPr bwMode="auto">
          <a:xfrm>
            <a:off x="2924810" y="2514600"/>
            <a:ext cx="196977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a:t>ADC(Rev.)</a:t>
            </a:r>
          </a:p>
        </p:txBody>
      </p:sp>
      <p:pic>
        <p:nvPicPr>
          <p:cNvPr id="9225"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3030" y="2011680"/>
            <a:ext cx="656590" cy="502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Up-Down Arrow 21"/>
          <p:cNvSpPr>
            <a:spLocks noChangeArrowheads="1"/>
          </p:cNvSpPr>
          <p:nvPr/>
        </p:nvSpPr>
        <p:spPr bwMode="auto">
          <a:xfrm>
            <a:off x="2566670" y="2682240"/>
            <a:ext cx="537210" cy="1005840"/>
          </a:xfrm>
          <a:prstGeom prst="upDownArrow">
            <a:avLst>
              <a:gd name="adj1" fmla="val 0"/>
              <a:gd name="adj2" fmla="val 50000"/>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9227" name="Up-Down Arrow 22"/>
          <p:cNvSpPr>
            <a:spLocks noChangeArrowheads="1"/>
          </p:cNvSpPr>
          <p:nvPr/>
        </p:nvSpPr>
        <p:spPr bwMode="auto">
          <a:xfrm rot="-5400000">
            <a:off x="3959543" y="1275398"/>
            <a:ext cx="586740" cy="2059305"/>
          </a:xfrm>
          <a:prstGeom prst="upDownArrow">
            <a:avLst>
              <a:gd name="adj1" fmla="val 0"/>
              <a:gd name="adj2" fmla="val 49993"/>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9228" name="TextBox 23"/>
          <p:cNvSpPr txBox="1">
            <a:spLocks noChangeArrowheads="1"/>
          </p:cNvSpPr>
          <p:nvPr/>
        </p:nvSpPr>
        <p:spPr bwMode="auto">
          <a:xfrm>
            <a:off x="4954270" y="2514601"/>
            <a:ext cx="1372870" cy="75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dirty="0"/>
              <a:t>AC Land</a:t>
            </a:r>
          </a:p>
        </p:txBody>
      </p:sp>
      <p:sp>
        <p:nvSpPr>
          <p:cNvPr id="9229" name="Left-Right Arrow 28"/>
          <p:cNvSpPr>
            <a:spLocks noChangeArrowheads="1"/>
          </p:cNvSpPr>
          <p:nvPr/>
        </p:nvSpPr>
        <p:spPr bwMode="auto">
          <a:xfrm>
            <a:off x="3581400" y="4107180"/>
            <a:ext cx="2148840" cy="502920"/>
          </a:xfrm>
          <a:prstGeom prst="leftRightArrow">
            <a:avLst>
              <a:gd name="adj1" fmla="val 0"/>
              <a:gd name="adj2" fmla="val 50028"/>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39" name="Bent Arrow 38"/>
          <p:cNvSpPr/>
          <p:nvPr/>
        </p:nvSpPr>
        <p:spPr bwMode="auto">
          <a:xfrm rot="5400000">
            <a:off x="5596890" y="3173730"/>
            <a:ext cx="1341120" cy="358140"/>
          </a:xfrm>
          <a:prstGeom prst="bentArrow">
            <a:avLst>
              <a:gd name="adj1" fmla="val 0"/>
              <a:gd name="adj2" fmla="val 36928"/>
              <a:gd name="adj3" fmla="val 38770"/>
              <a:gd name="adj4" fmla="val 38031"/>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dirty="0"/>
          </a:p>
        </p:txBody>
      </p:sp>
      <p:pic>
        <p:nvPicPr>
          <p:cNvPr id="9231"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660" y="5783580"/>
            <a:ext cx="358140" cy="7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2" name="TextBox 42"/>
          <p:cNvSpPr txBox="1">
            <a:spLocks noChangeArrowheads="1"/>
          </p:cNvSpPr>
          <p:nvPr/>
        </p:nvSpPr>
        <p:spPr bwMode="auto">
          <a:xfrm>
            <a:off x="5849620" y="6537960"/>
            <a:ext cx="232791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t>Others</a:t>
            </a:r>
          </a:p>
        </p:txBody>
      </p:sp>
      <p:pic>
        <p:nvPicPr>
          <p:cNvPr id="9233"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9930" y="4107180"/>
            <a:ext cx="537210" cy="742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4" name="TextBox 44"/>
          <p:cNvSpPr txBox="1">
            <a:spLocks noChangeArrowheads="1"/>
          </p:cNvSpPr>
          <p:nvPr/>
        </p:nvSpPr>
        <p:spPr bwMode="auto">
          <a:xfrm>
            <a:off x="4655820" y="4861560"/>
            <a:ext cx="214884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t>Lawyer(Bar)</a:t>
            </a:r>
          </a:p>
        </p:txBody>
      </p:sp>
      <p:sp>
        <p:nvSpPr>
          <p:cNvPr id="48" name="Left-Up Arrow 47"/>
          <p:cNvSpPr/>
          <p:nvPr/>
        </p:nvSpPr>
        <p:spPr bwMode="auto">
          <a:xfrm rot="5400000">
            <a:off x="4182745" y="4035425"/>
            <a:ext cx="1005840" cy="3999230"/>
          </a:xfrm>
          <a:prstGeom prst="leftUpArrow">
            <a:avLst>
              <a:gd name="adj1" fmla="val 0"/>
              <a:gd name="adj2" fmla="val 37702"/>
              <a:gd name="adj3" fmla="val 23039"/>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49" name="Bent Arrow 48"/>
          <p:cNvSpPr/>
          <p:nvPr/>
        </p:nvSpPr>
        <p:spPr bwMode="auto">
          <a:xfrm rot="5400000">
            <a:off x="5188585" y="3701415"/>
            <a:ext cx="2933700" cy="895350"/>
          </a:xfrm>
          <a:prstGeom prst="bentArrow">
            <a:avLst>
              <a:gd name="adj1" fmla="val 0"/>
              <a:gd name="adj2" fmla="val 20576"/>
              <a:gd name="adj3" fmla="val 30229"/>
              <a:gd name="adj4" fmla="val 42443"/>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9237" name="TextBox 27"/>
          <p:cNvSpPr txBox="1">
            <a:spLocks noChangeArrowheads="1"/>
          </p:cNvSpPr>
          <p:nvPr/>
        </p:nvSpPr>
        <p:spPr bwMode="auto">
          <a:xfrm>
            <a:off x="179070" y="5113022"/>
            <a:ext cx="1790700" cy="116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t>UDC (Nearest Outlet)</a:t>
            </a:r>
          </a:p>
        </p:txBody>
      </p:sp>
      <p:sp>
        <p:nvSpPr>
          <p:cNvPr id="9238" name="Left-Right Arrow 28"/>
          <p:cNvSpPr>
            <a:spLocks noChangeArrowheads="1"/>
          </p:cNvSpPr>
          <p:nvPr/>
        </p:nvSpPr>
        <p:spPr bwMode="auto">
          <a:xfrm>
            <a:off x="775970" y="4274820"/>
            <a:ext cx="1313180" cy="502920"/>
          </a:xfrm>
          <a:prstGeom prst="leftRightArrow">
            <a:avLst>
              <a:gd name="adj1" fmla="val 0"/>
              <a:gd name="adj2" fmla="val 50009"/>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9239" name="TextBox 30"/>
          <p:cNvSpPr txBox="1">
            <a:spLocks noChangeArrowheads="1"/>
          </p:cNvSpPr>
          <p:nvPr/>
        </p:nvSpPr>
        <p:spPr bwMode="auto">
          <a:xfrm>
            <a:off x="7303770" y="1508760"/>
            <a:ext cx="3402330" cy="5276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400" b="1" u="sng" dirty="0" smtClean="0"/>
              <a:t>UDC </a:t>
            </a:r>
            <a:r>
              <a:rPr lang="en-US" sz="1400" b="1" u="sng" dirty="0"/>
              <a:t>(Union </a:t>
            </a:r>
            <a:r>
              <a:rPr lang="en-US" sz="1400" b="1" u="sng" dirty="0" smtClean="0"/>
              <a:t>Digital Center</a:t>
            </a:r>
            <a:r>
              <a:rPr lang="en-US" sz="1400" b="1" u="sng" dirty="0"/>
              <a:t>)</a:t>
            </a:r>
          </a:p>
          <a:p>
            <a:pPr>
              <a:buFont typeface="Arial" charset="0"/>
              <a:buChar char="•"/>
            </a:pPr>
            <a:r>
              <a:rPr lang="en-US" sz="1400" dirty="0"/>
              <a:t> Any types of appellant can Submit Applications, Mutation, get hearing date information and case related information.</a:t>
            </a:r>
          </a:p>
          <a:p>
            <a:pPr>
              <a:buFont typeface="Arial" charset="0"/>
              <a:buChar char="•"/>
            </a:pPr>
            <a:r>
              <a:rPr lang="en-US" sz="1400" dirty="0"/>
              <a:t> Scope of online application(Any type).</a:t>
            </a:r>
          </a:p>
          <a:p>
            <a:pPr>
              <a:buFont typeface="Arial" charset="0"/>
              <a:buChar char="•"/>
            </a:pPr>
            <a:r>
              <a:rPr lang="en-US" sz="1400" dirty="0"/>
              <a:t> To submit complain.</a:t>
            </a:r>
          </a:p>
          <a:p>
            <a:pPr>
              <a:buFont typeface="Arial" charset="0"/>
              <a:buChar char="•"/>
            </a:pPr>
            <a:r>
              <a:rPr lang="en-US" sz="1400" dirty="0"/>
              <a:t> To get case information</a:t>
            </a:r>
          </a:p>
          <a:p>
            <a:pPr>
              <a:buFont typeface="Arial" charset="0"/>
              <a:buChar char="•"/>
            </a:pPr>
            <a:r>
              <a:rPr lang="en-US" sz="1400" dirty="0"/>
              <a:t> To share information</a:t>
            </a:r>
          </a:p>
          <a:p>
            <a:r>
              <a:rPr lang="en-US" sz="1400" b="1" u="sng" dirty="0"/>
              <a:t>Others </a:t>
            </a:r>
          </a:p>
          <a:p>
            <a:r>
              <a:rPr lang="en-US" sz="1400" dirty="0"/>
              <a:t>(Common public, Researcher and </a:t>
            </a:r>
            <a:r>
              <a:rPr lang="en-US" sz="1400" dirty="0" smtClean="0"/>
              <a:t>etc.)</a:t>
            </a:r>
            <a:endParaRPr lang="en-US" sz="1400" dirty="0"/>
          </a:p>
          <a:p>
            <a:r>
              <a:rPr lang="en-US" sz="1400" b="1" u="sng" dirty="0"/>
              <a:t>Nearest Outlets </a:t>
            </a:r>
          </a:p>
          <a:p>
            <a:pPr>
              <a:buFont typeface="Arial" charset="0"/>
              <a:buChar char="•"/>
            </a:pPr>
            <a:r>
              <a:rPr lang="en-US" sz="1400" dirty="0"/>
              <a:t> For Parties of the cases.</a:t>
            </a:r>
          </a:p>
          <a:p>
            <a:pPr>
              <a:buFont typeface="Arial" charset="0"/>
              <a:buChar char="•"/>
            </a:pPr>
            <a:r>
              <a:rPr lang="en-US" sz="1400" dirty="0"/>
              <a:t> For Appellants</a:t>
            </a:r>
          </a:p>
          <a:p>
            <a:pPr>
              <a:buFont typeface="Arial" charset="0"/>
              <a:buChar char="•"/>
            </a:pPr>
            <a:r>
              <a:rPr lang="en-US" sz="1400" dirty="0"/>
              <a:t> Opponents</a:t>
            </a:r>
          </a:p>
          <a:p>
            <a:pPr>
              <a:buFont typeface="Arial" charset="0"/>
              <a:buChar char="•"/>
            </a:pPr>
            <a:r>
              <a:rPr lang="en-US" sz="1400" dirty="0"/>
              <a:t> Interested Group</a:t>
            </a:r>
          </a:p>
          <a:p>
            <a:r>
              <a:rPr lang="en-US" sz="1400" b="1" u="sng" dirty="0"/>
              <a:t>Interfacing </a:t>
            </a:r>
            <a:endParaRPr lang="en-US" sz="1400" b="1" u="sng" dirty="0" smtClean="0"/>
          </a:p>
          <a:p>
            <a:r>
              <a:rPr lang="en-US" sz="1400" dirty="0" smtClean="0"/>
              <a:t>(</a:t>
            </a:r>
            <a:r>
              <a:rPr lang="en-US" sz="1400" dirty="0"/>
              <a:t>Applicants can send application/email to any land revenue court and the court can give answer of the particular email or application</a:t>
            </a:r>
            <a:r>
              <a:rPr lang="en-US" sz="1400" dirty="0" smtClean="0"/>
              <a:t>)</a:t>
            </a:r>
            <a:endParaRPr lang="en-US" sz="1400" dirty="0"/>
          </a:p>
        </p:txBody>
      </p:sp>
      <p:pic>
        <p:nvPicPr>
          <p:cNvPr id="9240"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7060" y="3017522"/>
            <a:ext cx="626745" cy="75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1" name="TextBox 37"/>
          <p:cNvSpPr txBox="1">
            <a:spLocks noChangeArrowheads="1"/>
          </p:cNvSpPr>
          <p:nvPr/>
        </p:nvSpPr>
        <p:spPr bwMode="auto">
          <a:xfrm>
            <a:off x="3939540" y="3688080"/>
            <a:ext cx="1432560" cy="1213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800" b="1" dirty="0"/>
              <a:t>Union Land </a:t>
            </a:r>
            <a:r>
              <a:rPr lang="en-US" sz="1800" b="1" dirty="0" smtClean="0"/>
              <a:t>Office (</a:t>
            </a:r>
            <a:r>
              <a:rPr lang="en-US" sz="1800" b="1" dirty="0" err="1"/>
              <a:t>Tahsil</a:t>
            </a:r>
            <a:r>
              <a:rPr lang="en-US" sz="1800" b="1" dirty="0"/>
              <a:t>)</a:t>
            </a:r>
          </a:p>
        </p:txBody>
      </p:sp>
      <p:sp>
        <p:nvSpPr>
          <p:cNvPr id="34" name="Left-Up Arrow 33"/>
          <p:cNvSpPr/>
          <p:nvPr/>
        </p:nvSpPr>
        <p:spPr bwMode="auto">
          <a:xfrm>
            <a:off x="4894580" y="2179320"/>
            <a:ext cx="1432560" cy="1424940"/>
          </a:xfrm>
          <a:prstGeom prst="leftUpArrow">
            <a:avLst>
              <a:gd name="adj1" fmla="val 0"/>
              <a:gd name="adj2" fmla="val 24308"/>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pic>
        <p:nvPicPr>
          <p:cNvPr id="9243"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350" y="1508760"/>
            <a:ext cx="358140" cy="67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4" name="TextBox 28"/>
          <p:cNvSpPr txBox="1">
            <a:spLocks noChangeArrowheads="1"/>
          </p:cNvSpPr>
          <p:nvPr/>
        </p:nvSpPr>
        <p:spPr bwMode="auto">
          <a:xfrm>
            <a:off x="1313180" y="1760220"/>
            <a:ext cx="934720" cy="4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2300" b="1" dirty="0"/>
              <a:t>LAB</a:t>
            </a:r>
          </a:p>
        </p:txBody>
      </p:sp>
      <p:sp>
        <p:nvSpPr>
          <p:cNvPr id="9245" name="Up-Down Arrow 29"/>
          <p:cNvSpPr>
            <a:spLocks noChangeArrowheads="1"/>
          </p:cNvSpPr>
          <p:nvPr/>
        </p:nvSpPr>
        <p:spPr bwMode="auto">
          <a:xfrm rot="-1920005">
            <a:off x="1278361" y="1877221"/>
            <a:ext cx="596900" cy="2257901"/>
          </a:xfrm>
          <a:prstGeom prst="upDownArrow">
            <a:avLst>
              <a:gd name="adj1" fmla="val 0"/>
              <a:gd name="adj2" fmla="val 50021"/>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51" name="Left-Up Arrow 50"/>
          <p:cNvSpPr/>
          <p:nvPr/>
        </p:nvSpPr>
        <p:spPr bwMode="auto">
          <a:xfrm rot="10800000">
            <a:off x="179070" y="2346960"/>
            <a:ext cx="2238375" cy="1592580"/>
          </a:xfrm>
          <a:prstGeom prst="leftUpArrow">
            <a:avLst>
              <a:gd name="adj1" fmla="val 0"/>
              <a:gd name="adj2" fmla="val 17157"/>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Tree>
    <p:extLst>
      <p:ext uri="{BB962C8B-B14F-4D97-AF65-F5344CB8AC3E}">
        <p14:creationId xmlns:p14="http://schemas.microsoft.com/office/powerpoint/2010/main" val="514824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 y="2430780"/>
            <a:ext cx="358140" cy="67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8610" y="1760221"/>
            <a:ext cx="626745" cy="75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itle 1"/>
          <p:cNvSpPr>
            <a:spLocks noGrp="1"/>
          </p:cNvSpPr>
          <p:nvPr>
            <p:ph type="title"/>
          </p:nvPr>
        </p:nvSpPr>
        <p:spPr>
          <a:xfrm>
            <a:off x="358140" y="331788"/>
            <a:ext cx="10386060" cy="1257300"/>
          </a:xfrm>
        </p:spPr>
        <p:txBody>
          <a:bodyPr>
            <a:normAutofit fontScale="90000"/>
          </a:bodyPr>
          <a:lstStyle/>
          <a:p>
            <a:pPr algn="ctr"/>
            <a:r>
              <a:rPr lang="en-US" dirty="0" smtClean="0"/>
              <a:t>Interaction Between The Stakeholders And </a:t>
            </a:r>
            <a:r>
              <a:rPr lang="en-US" dirty="0" smtClean="0"/>
              <a:t>ADC (</a:t>
            </a:r>
            <a:r>
              <a:rPr lang="en-US" dirty="0" smtClean="0"/>
              <a:t>Rev.) Court</a:t>
            </a:r>
          </a:p>
        </p:txBody>
      </p:sp>
      <p:sp>
        <p:nvSpPr>
          <p:cNvPr id="10245" name="Rectangle 3"/>
          <p:cNvSpPr>
            <a:spLocks noChangeArrowheads="1"/>
          </p:cNvSpPr>
          <p:nvPr/>
        </p:nvSpPr>
        <p:spPr bwMode="auto">
          <a:xfrm>
            <a:off x="1731010" y="3688080"/>
            <a:ext cx="1313180" cy="1844040"/>
          </a:xfrm>
          <a:prstGeom prst="rect">
            <a:avLst/>
          </a:prstGeom>
          <a:solidFill>
            <a:schemeClr val="accent1"/>
          </a:solidFill>
          <a:ln w="9525" algn="ctr">
            <a:solidFill>
              <a:schemeClr val="tx1"/>
            </a:solidFill>
            <a:round/>
            <a:headEnd/>
            <a:tailEnd/>
          </a:ln>
        </p:spPr>
        <p:txBody>
          <a:bodyPr lIns="104498" tIns="52249" rIns="104498" bIns="52249"/>
          <a:lstStyle/>
          <a:p>
            <a:endParaRPr lang="en-US"/>
          </a:p>
        </p:txBody>
      </p:sp>
      <p:pic>
        <p:nvPicPr>
          <p:cNvPr id="10246"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9150" y="3850482"/>
            <a:ext cx="656590" cy="101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5"/>
          <p:cNvSpPr txBox="1">
            <a:spLocks noChangeArrowheads="1"/>
          </p:cNvSpPr>
          <p:nvPr/>
        </p:nvSpPr>
        <p:spPr bwMode="auto">
          <a:xfrm>
            <a:off x="1462405" y="4861561"/>
            <a:ext cx="1776095" cy="101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t>  </a:t>
            </a:r>
            <a:r>
              <a:rPr lang="en-US" sz="1800" b="1" dirty="0" smtClean="0"/>
              <a:t>ADC</a:t>
            </a:r>
            <a:r>
              <a:rPr lang="en-US" sz="2300" b="1" dirty="0" smtClean="0"/>
              <a:t> </a:t>
            </a:r>
            <a:r>
              <a:rPr lang="en-US" sz="1200" b="1" dirty="0" smtClean="0"/>
              <a:t>(Rev</a:t>
            </a:r>
            <a:r>
              <a:rPr lang="en-US" sz="1200" b="1" dirty="0"/>
              <a:t>.)</a:t>
            </a:r>
          </a:p>
          <a:p>
            <a:pPr algn="ctr"/>
            <a:r>
              <a:rPr lang="en-US" sz="1800" b="1" dirty="0"/>
              <a:t>  District Level</a:t>
            </a:r>
          </a:p>
        </p:txBody>
      </p:sp>
      <p:pic>
        <p:nvPicPr>
          <p:cNvPr id="10248"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9460" y="1760220"/>
            <a:ext cx="626745" cy="7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023362"/>
            <a:ext cx="656590" cy="101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Up-Down Arrow 12"/>
          <p:cNvSpPr>
            <a:spLocks noChangeArrowheads="1"/>
          </p:cNvSpPr>
          <p:nvPr/>
        </p:nvSpPr>
        <p:spPr bwMode="auto">
          <a:xfrm>
            <a:off x="2089150" y="2430780"/>
            <a:ext cx="537210" cy="1173480"/>
          </a:xfrm>
          <a:prstGeom prst="upDownArrow">
            <a:avLst>
              <a:gd name="adj1" fmla="val 0"/>
              <a:gd name="adj2" fmla="val 50001"/>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0251" name="Up-Down Arrow 13"/>
          <p:cNvSpPr>
            <a:spLocks noChangeArrowheads="1"/>
          </p:cNvSpPr>
          <p:nvPr/>
        </p:nvSpPr>
        <p:spPr bwMode="auto">
          <a:xfrm rot="-5400000">
            <a:off x="3049270" y="1421130"/>
            <a:ext cx="586740" cy="1432560"/>
          </a:xfrm>
          <a:prstGeom prst="upDownArrow">
            <a:avLst>
              <a:gd name="adj1" fmla="val 0"/>
              <a:gd name="adj2" fmla="val 50000"/>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0252" name="TextBox 14"/>
          <p:cNvSpPr txBox="1">
            <a:spLocks noChangeArrowheads="1"/>
          </p:cNvSpPr>
          <p:nvPr/>
        </p:nvSpPr>
        <p:spPr bwMode="auto">
          <a:xfrm>
            <a:off x="2626360" y="2430780"/>
            <a:ext cx="179070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a:t>AC Land</a:t>
            </a:r>
          </a:p>
        </p:txBody>
      </p:sp>
      <p:sp>
        <p:nvSpPr>
          <p:cNvPr id="10253" name="Left-Right Arrow 19"/>
          <p:cNvSpPr>
            <a:spLocks noChangeArrowheads="1"/>
          </p:cNvSpPr>
          <p:nvPr/>
        </p:nvSpPr>
        <p:spPr bwMode="auto">
          <a:xfrm>
            <a:off x="537210" y="4274820"/>
            <a:ext cx="1134110" cy="502920"/>
          </a:xfrm>
          <a:prstGeom prst="leftRightArrow">
            <a:avLst>
              <a:gd name="adj1" fmla="val 0"/>
              <a:gd name="adj2" fmla="val 50007"/>
            </a:avLst>
          </a:prstGeom>
          <a:solidFill>
            <a:schemeClr val="accent1"/>
          </a:solidFill>
          <a:ln w="9525" algn="ctr">
            <a:solidFill>
              <a:schemeClr val="tx1"/>
            </a:solidFill>
            <a:round/>
            <a:headEnd/>
            <a:tailEnd/>
          </a:ln>
        </p:spPr>
        <p:txBody>
          <a:bodyPr lIns="104498" tIns="52249" rIns="104498" bIns="52249"/>
          <a:lstStyle/>
          <a:p>
            <a:endParaRPr lang="en-US"/>
          </a:p>
        </p:txBody>
      </p:sp>
      <p:pic>
        <p:nvPicPr>
          <p:cNvPr id="10254"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30240" y="6370320"/>
            <a:ext cx="656590" cy="67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5" name="TextBox 37"/>
          <p:cNvSpPr txBox="1">
            <a:spLocks noChangeArrowheads="1"/>
          </p:cNvSpPr>
          <p:nvPr/>
        </p:nvSpPr>
        <p:spPr bwMode="auto">
          <a:xfrm>
            <a:off x="3521710" y="2598422"/>
            <a:ext cx="1731010" cy="139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dirty="0"/>
              <a:t>Union Land </a:t>
            </a:r>
            <a:r>
              <a:rPr lang="en-US" b="1" dirty="0" smtClean="0"/>
              <a:t>Office (</a:t>
            </a:r>
            <a:r>
              <a:rPr lang="en-US" b="1" dirty="0" err="1"/>
              <a:t>Tahsil</a:t>
            </a:r>
            <a:r>
              <a:rPr lang="en-US" b="1" dirty="0"/>
              <a:t>)</a:t>
            </a:r>
          </a:p>
        </p:txBody>
      </p:sp>
      <p:sp>
        <p:nvSpPr>
          <p:cNvPr id="10256" name="TextBox 40"/>
          <p:cNvSpPr txBox="1">
            <a:spLocks noChangeArrowheads="1"/>
          </p:cNvSpPr>
          <p:nvPr/>
        </p:nvSpPr>
        <p:spPr bwMode="auto">
          <a:xfrm>
            <a:off x="4908714" y="6936841"/>
            <a:ext cx="232791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dirty="0"/>
              <a:t>Others</a:t>
            </a:r>
          </a:p>
        </p:txBody>
      </p:sp>
      <p:pic>
        <p:nvPicPr>
          <p:cNvPr id="10257"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4580" y="4191002"/>
            <a:ext cx="596900" cy="101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Left-Up Arrow 43"/>
          <p:cNvSpPr/>
          <p:nvPr/>
        </p:nvSpPr>
        <p:spPr bwMode="auto">
          <a:xfrm rot="16200000">
            <a:off x="3912235" y="2611755"/>
            <a:ext cx="2263140" cy="895350"/>
          </a:xfrm>
          <a:prstGeom prst="leftUpArrow">
            <a:avLst>
              <a:gd name="adj1" fmla="val 0"/>
              <a:gd name="adj2" fmla="val 25000"/>
              <a:gd name="adj3" fmla="val 29648"/>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46" name="Left-Up Arrow 45"/>
          <p:cNvSpPr/>
          <p:nvPr/>
        </p:nvSpPr>
        <p:spPr bwMode="auto">
          <a:xfrm rot="5400000">
            <a:off x="3453765" y="4764405"/>
            <a:ext cx="1508760" cy="3044190"/>
          </a:xfrm>
          <a:prstGeom prst="leftUpArrow">
            <a:avLst>
              <a:gd name="adj1" fmla="val 0"/>
              <a:gd name="adj2" fmla="val 20790"/>
              <a:gd name="adj3" fmla="val 23039"/>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47" name="Bent Arrow 46"/>
          <p:cNvSpPr/>
          <p:nvPr/>
        </p:nvSpPr>
        <p:spPr bwMode="auto">
          <a:xfrm rot="5400000">
            <a:off x="3802380" y="3653790"/>
            <a:ext cx="3855720" cy="1074420"/>
          </a:xfrm>
          <a:prstGeom prst="bentArrow">
            <a:avLst>
              <a:gd name="adj1" fmla="val 0"/>
              <a:gd name="adj2" fmla="val 18558"/>
              <a:gd name="adj3" fmla="val 30229"/>
              <a:gd name="adj4" fmla="val 42443"/>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50" name="Left-Up Arrow 49"/>
          <p:cNvSpPr/>
          <p:nvPr/>
        </p:nvSpPr>
        <p:spPr bwMode="auto">
          <a:xfrm rot="10800000">
            <a:off x="89535" y="1844040"/>
            <a:ext cx="1820545" cy="2179320"/>
          </a:xfrm>
          <a:prstGeom prst="leftUpArrow">
            <a:avLst>
              <a:gd name="adj1" fmla="val 0"/>
              <a:gd name="adj2" fmla="val 17157"/>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10262" name="TextBox 27"/>
          <p:cNvSpPr txBox="1">
            <a:spLocks noChangeArrowheads="1"/>
          </p:cNvSpPr>
          <p:nvPr/>
        </p:nvSpPr>
        <p:spPr bwMode="auto">
          <a:xfrm>
            <a:off x="0" y="5009861"/>
            <a:ext cx="1731010" cy="116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t>UDC (</a:t>
            </a:r>
            <a:r>
              <a:rPr lang="en-US" sz="2000" b="1" dirty="0"/>
              <a:t>Nearest Outlet</a:t>
            </a:r>
            <a:r>
              <a:rPr lang="en-US" sz="2300" b="1" dirty="0"/>
              <a:t>)</a:t>
            </a:r>
          </a:p>
        </p:txBody>
      </p:sp>
      <p:sp>
        <p:nvSpPr>
          <p:cNvPr id="10263" name="Left-Right Arrow 19"/>
          <p:cNvSpPr>
            <a:spLocks noChangeArrowheads="1"/>
          </p:cNvSpPr>
          <p:nvPr/>
        </p:nvSpPr>
        <p:spPr bwMode="auto">
          <a:xfrm>
            <a:off x="3103880" y="4442460"/>
            <a:ext cx="1790700" cy="502920"/>
          </a:xfrm>
          <a:prstGeom prst="leftRightArrow">
            <a:avLst>
              <a:gd name="adj1" fmla="val 0"/>
              <a:gd name="adj2" fmla="val 50000"/>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0264" name="TextBox 44"/>
          <p:cNvSpPr txBox="1">
            <a:spLocks noChangeArrowheads="1"/>
          </p:cNvSpPr>
          <p:nvPr/>
        </p:nvSpPr>
        <p:spPr bwMode="auto">
          <a:xfrm>
            <a:off x="3999230" y="5196840"/>
            <a:ext cx="214884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t>Lawyer(Bar)</a:t>
            </a:r>
          </a:p>
        </p:txBody>
      </p:sp>
      <p:sp>
        <p:nvSpPr>
          <p:cNvPr id="10265" name="TextBox 30"/>
          <p:cNvSpPr txBox="1">
            <a:spLocks noChangeArrowheads="1"/>
          </p:cNvSpPr>
          <p:nvPr/>
        </p:nvSpPr>
        <p:spPr bwMode="auto">
          <a:xfrm>
            <a:off x="6743700" y="1943100"/>
            <a:ext cx="4000500" cy="5137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sz="1600" b="1" u="sng" dirty="0"/>
          </a:p>
          <a:p>
            <a:r>
              <a:rPr lang="en-US" sz="1600" b="1" u="sng" dirty="0"/>
              <a:t>UDC (Union </a:t>
            </a:r>
            <a:r>
              <a:rPr lang="en-US" sz="1600" b="1" u="sng" dirty="0" smtClean="0"/>
              <a:t>Digital Center</a:t>
            </a:r>
            <a:r>
              <a:rPr lang="en-US" sz="1600" b="1" u="sng" dirty="0"/>
              <a:t>)</a:t>
            </a:r>
          </a:p>
          <a:p>
            <a:pPr>
              <a:buFont typeface="Arial" charset="0"/>
              <a:buChar char="•"/>
            </a:pPr>
            <a:r>
              <a:rPr lang="en-US" sz="1800" dirty="0"/>
              <a:t> </a:t>
            </a:r>
            <a:r>
              <a:rPr lang="en-US" sz="1400" dirty="0"/>
              <a:t>Any types of appellant can Submit Applications, Mutation, get hearing date information and case related information.</a:t>
            </a:r>
          </a:p>
          <a:p>
            <a:pPr>
              <a:buFont typeface="Arial" charset="0"/>
              <a:buChar char="•"/>
            </a:pPr>
            <a:r>
              <a:rPr lang="en-US" sz="1400" dirty="0"/>
              <a:t> Scope of online application(Any type).</a:t>
            </a:r>
          </a:p>
          <a:p>
            <a:pPr>
              <a:buFont typeface="Arial" charset="0"/>
              <a:buChar char="•"/>
            </a:pPr>
            <a:r>
              <a:rPr lang="en-US" sz="1400" dirty="0"/>
              <a:t> To submit complain.</a:t>
            </a:r>
          </a:p>
          <a:p>
            <a:pPr>
              <a:buFont typeface="Arial" charset="0"/>
              <a:buChar char="•"/>
            </a:pPr>
            <a:r>
              <a:rPr lang="en-US" sz="1400" dirty="0"/>
              <a:t> To get case information</a:t>
            </a:r>
          </a:p>
          <a:p>
            <a:pPr>
              <a:buFont typeface="Arial" charset="0"/>
              <a:buChar char="•"/>
            </a:pPr>
            <a:r>
              <a:rPr lang="en-US" sz="1400" dirty="0"/>
              <a:t> To share information</a:t>
            </a:r>
          </a:p>
          <a:p>
            <a:r>
              <a:rPr lang="en-US" sz="1400" b="1" u="sng" dirty="0"/>
              <a:t>Others </a:t>
            </a:r>
          </a:p>
          <a:p>
            <a:r>
              <a:rPr lang="en-US" sz="1400" dirty="0"/>
              <a:t>(Common </a:t>
            </a:r>
            <a:r>
              <a:rPr lang="en-US" sz="1400" dirty="0" smtClean="0"/>
              <a:t>Public</a:t>
            </a:r>
            <a:r>
              <a:rPr lang="en-US" sz="1400" dirty="0"/>
              <a:t>, Researcher and </a:t>
            </a:r>
            <a:r>
              <a:rPr lang="en-US" sz="1400" dirty="0" smtClean="0"/>
              <a:t>etc.).</a:t>
            </a:r>
            <a:endParaRPr lang="en-US" sz="1400" dirty="0"/>
          </a:p>
          <a:p>
            <a:r>
              <a:rPr lang="en-US" sz="1400" b="1" u="sng" dirty="0"/>
              <a:t>Nearest Outlets </a:t>
            </a:r>
          </a:p>
          <a:p>
            <a:pPr>
              <a:buFont typeface="Arial" charset="0"/>
              <a:buChar char="•"/>
            </a:pPr>
            <a:r>
              <a:rPr lang="en-US" sz="1400" dirty="0"/>
              <a:t> For Parties of the cases.</a:t>
            </a:r>
          </a:p>
          <a:p>
            <a:pPr>
              <a:buFont typeface="Arial" charset="0"/>
              <a:buChar char="•"/>
            </a:pPr>
            <a:r>
              <a:rPr lang="en-US" sz="1400" dirty="0"/>
              <a:t> For Appellants</a:t>
            </a:r>
          </a:p>
          <a:p>
            <a:pPr>
              <a:buFont typeface="Arial" charset="0"/>
              <a:buChar char="•"/>
            </a:pPr>
            <a:r>
              <a:rPr lang="en-US" sz="1400" dirty="0"/>
              <a:t> Opponents</a:t>
            </a:r>
          </a:p>
          <a:p>
            <a:pPr>
              <a:buFont typeface="Arial" charset="0"/>
              <a:buChar char="•"/>
            </a:pPr>
            <a:r>
              <a:rPr lang="en-US" sz="1400" dirty="0"/>
              <a:t> Interested Group</a:t>
            </a:r>
          </a:p>
          <a:p>
            <a:r>
              <a:rPr lang="en-US" sz="1400" b="1" u="sng" dirty="0"/>
              <a:t>Interfacing </a:t>
            </a:r>
            <a:endParaRPr lang="en-US" sz="1400" b="1" u="sng" dirty="0" smtClean="0"/>
          </a:p>
          <a:p>
            <a:r>
              <a:rPr lang="en-US" sz="1400" dirty="0" smtClean="0"/>
              <a:t>(</a:t>
            </a:r>
            <a:r>
              <a:rPr lang="en-US" sz="1400" dirty="0"/>
              <a:t>Applicants can send application/email to any land revenue court and the court can give answer of the particular email or application</a:t>
            </a:r>
            <a:r>
              <a:rPr lang="en-US" sz="1800" dirty="0"/>
              <a:t>)</a:t>
            </a:r>
          </a:p>
          <a:p>
            <a:pPr>
              <a:buFont typeface="Arial" charset="0"/>
              <a:buChar char="•"/>
            </a:pPr>
            <a:endParaRPr lang="en-US" dirty="0"/>
          </a:p>
        </p:txBody>
      </p:sp>
      <p:sp>
        <p:nvSpPr>
          <p:cNvPr id="10266" name="TextBox 26"/>
          <p:cNvSpPr txBox="1">
            <a:spLocks noChangeArrowheads="1"/>
          </p:cNvSpPr>
          <p:nvPr/>
        </p:nvSpPr>
        <p:spPr bwMode="auto">
          <a:xfrm>
            <a:off x="1134110" y="2682240"/>
            <a:ext cx="778746" cy="413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2000" b="1" dirty="0"/>
              <a:t>LAB</a:t>
            </a:r>
          </a:p>
        </p:txBody>
      </p:sp>
      <p:sp>
        <p:nvSpPr>
          <p:cNvPr id="10267" name="Up-Down Arrow 27"/>
          <p:cNvSpPr>
            <a:spLocks noChangeArrowheads="1"/>
          </p:cNvSpPr>
          <p:nvPr/>
        </p:nvSpPr>
        <p:spPr bwMode="auto">
          <a:xfrm rot="-2638778">
            <a:off x="1131623" y="2883059"/>
            <a:ext cx="417830" cy="1215390"/>
          </a:xfrm>
          <a:prstGeom prst="upDownArrow">
            <a:avLst>
              <a:gd name="adj1" fmla="val 0"/>
              <a:gd name="adj2" fmla="val 50040"/>
            </a:avLst>
          </a:prstGeom>
          <a:solidFill>
            <a:schemeClr val="accent1"/>
          </a:solidFill>
          <a:ln w="9525" algn="ctr">
            <a:solidFill>
              <a:schemeClr val="tx1"/>
            </a:solidFill>
            <a:round/>
            <a:headEnd/>
            <a:tailEnd/>
          </a:ln>
        </p:spPr>
        <p:txBody>
          <a:bodyPr lIns="104498" tIns="52249" rIns="104498" bIns="52249"/>
          <a:lstStyle/>
          <a:p>
            <a:endParaRPr lang="en-US"/>
          </a:p>
        </p:txBody>
      </p:sp>
    </p:spTree>
    <p:extLst>
      <p:ext uri="{BB962C8B-B14F-4D97-AF65-F5344CB8AC3E}">
        <p14:creationId xmlns:p14="http://schemas.microsoft.com/office/powerpoint/2010/main" val="283861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1710" y="1844040"/>
            <a:ext cx="358140" cy="67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0700" y="2598420"/>
            <a:ext cx="447675" cy="58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itle 1"/>
          <p:cNvSpPr>
            <a:spLocks noGrp="1"/>
          </p:cNvSpPr>
          <p:nvPr>
            <p:ph type="title"/>
          </p:nvPr>
        </p:nvSpPr>
        <p:spPr>
          <a:xfrm>
            <a:off x="537210" y="331788"/>
            <a:ext cx="10206990" cy="1257300"/>
          </a:xfrm>
        </p:spPr>
        <p:txBody>
          <a:bodyPr>
            <a:normAutofit fontScale="90000"/>
          </a:bodyPr>
          <a:lstStyle/>
          <a:p>
            <a:pPr algn="ctr"/>
            <a:r>
              <a:rPr lang="en-US" smtClean="0"/>
              <a:t>Interaction Between The Stakeholders And AC Land Court</a:t>
            </a:r>
          </a:p>
        </p:txBody>
      </p:sp>
      <p:sp>
        <p:nvSpPr>
          <p:cNvPr id="11269" name="Rectangle 3"/>
          <p:cNvSpPr>
            <a:spLocks noChangeArrowheads="1"/>
          </p:cNvSpPr>
          <p:nvPr/>
        </p:nvSpPr>
        <p:spPr bwMode="auto">
          <a:xfrm>
            <a:off x="1969770" y="5196840"/>
            <a:ext cx="1372870" cy="1760220"/>
          </a:xfrm>
          <a:prstGeom prst="rect">
            <a:avLst/>
          </a:prstGeom>
          <a:solidFill>
            <a:schemeClr val="accent1"/>
          </a:solidFill>
          <a:ln w="9525" algn="ctr">
            <a:solidFill>
              <a:schemeClr val="tx1"/>
            </a:solidFill>
            <a:round/>
            <a:headEnd/>
            <a:tailEnd/>
          </a:ln>
        </p:spPr>
        <p:txBody>
          <a:bodyPr lIns="104498" tIns="52249" rIns="104498" bIns="52249"/>
          <a:lstStyle/>
          <a:p>
            <a:endParaRPr lang="en-US"/>
          </a:p>
        </p:txBody>
      </p:sp>
      <p:pic>
        <p:nvPicPr>
          <p:cNvPr id="11270"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7290" y="5532120"/>
            <a:ext cx="477520" cy="58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Box 5"/>
          <p:cNvSpPr txBox="1">
            <a:spLocks noChangeArrowheads="1"/>
          </p:cNvSpPr>
          <p:nvPr/>
        </p:nvSpPr>
        <p:spPr bwMode="auto">
          <a:xfrm>
            <a:off x="1850390" y="6096050"/>
            <a:ext cx="1611630" cy="890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t>AC Land</a:t>
            </a:r>
          </a:p>
          <a:p>
            <a:pPr algn="ctr"/>
            <a:r>
              <a:rPr lang="en-US" sz="1400" b="1" dirty="0"/>
              <a:t>(</a:t>
            </a:r>
            <a:r>
              <a:rPr lang="en-US" sz="1400" b="1" dirty="0" err="1"/>
              <a:t>Upazila</a:t>
            </a:r>
            <a:r>
              <a:rPr lang="en-US" sz="1400" b="1" dirty="0"/>
              <a:t> Level)</a:t>
            </a:r>
          </a:p>
        </p:txBody>
      </p:sp>
      <p:pic>
        <p:nvPicPr>
          <p:cNvPr id="11272"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9310" y="6298724"/>
            <a:ext cx="716280" cy="7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900" y="5423854"/>
            <a:ext cx="387985" cy="101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9305" y="3855720"/>
            <a:ext cx="447675" cy="7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TextBox 13"/>
          <p:cNvSpPr txBox="1">
            <a:spLocks noChangeArrowheads="1"/>
          </p:cNvSpPr>
          <p:nvPr/>
        </p:nvSpPr>
        <p:spPr bwMode="auto">
          <a:xfrm>
            <a:off x="1313180" y="4442460"/>
            <a:ext cx="2089150" cy="65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1800" b="1"/>
              <a:t>Union Land Office(Tahsil)</a:t>
            </a:r>
          </a:p>
        </p:txBody>
      </p:sp>
      <p:sp>
        <p:nvSpPr>
          <p:cNvPr id="11276" name="Left-Right Arrow 15"/>
          <p:cNvSpPr>
            <a:spLocks noChangeArrowheads="1"/>
          </p:cNvSpPr>
          <p:nvPr/>
        </p:nvSpPr>
        <p:spPr bwMode="auto">
          <a:xfrm>
            <a:off x="955040" y="5675313"/>
            <a:ext cx="895350" cy="502920"/>
          </a:xfrm>
          <a:prstGeom prst="leftRightArrow">
            <a:avLst>
              <a:gd name="adj1" fmla="val 0"/>
              <a:gd name="adj2" fmla="val 50000"/>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1277" name="TextBox 18"/>
          <p:cNvSpPr txBox="1">
            <a:spLocks noChangeArrowheads="1"/>
          </p:cNvSpPr>
          <p:nvPr/>
        </p:nvSpPr>
        <p:spPr bwMode="auto">
          <a:xfrm>
            <a:off x="5252720" y="7136926"/>
            <a:ext cx="232791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a:t>Others</a:t>
            </a:r>
          </a:p>
        </p:txBody>
      </p:sp>
      <p:pic>
        <p:nvPicPr>
          <p:cNvPr id="11278"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6440" y="5448302"/>
            <a:ext cx="567055" cy="101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Left-Up Arrow 24"/>
          <p:cNvSpPr/>
          <p:nvPr/>
        </p:nvSpPr>
        <p:spPr bwMode="auto">
          <a:xfrm rot="16200000">
            <a:off x="3233182" y="3583703"/>
            <a:ext cx="1412716" cy="2148840"/>
          </a:xfrm>
          <a:prstGeom prst="leftUpArrow">
            <a:avLst>
              <a:gd name="adj1" fmla="val 0"/>
              <a:gd name="adj2" fmla="val 13798"/>
              <a:gd name="adj3" fmla="val 21078"/>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26" name="Left-Up Arrow 25"/>
          <p:cNvSpPr/>
          <p:nvPr/>
        </p:nvSpPr>
        <p:spPr bwMode="auto">
          <a:xfrm rot="10800000">
            <a:off x="537210" y="3939540"/>
            <a:ext cx="1432560" cy="1173480"/>
          </a:xfrm>
          <a:prstGeom prst="leftUpArrow">
            <a:avLst>
              <a:gd name="adj1" fmla="val 0"/>
              <a:gd name="adj2" fmla="val 25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a:p>
        </p:txBody>
      </p:sp>
      <p:sp>
        <p:nvSpPr>
          <p:cNvPr id="32" name="Bent Arrow 31"/>
          <p:cNvSpPr/>
          <p:nvPr/>
        </p:nvSpPr>
        <p:spPr bwMode="auto">
          <a:xfrm rot="5400000">
            <a:off x="4700668" y="4397138"/>
            <a:ext cx="1999456" cy="1611630"/>
          </a:xfrm>
          <a:prstGeom prst="bentArrow">
            <a:avLst>
              <a:gd name="adj1" fmla="val 0"/>
              <a:gd name="adj2" fmla="val 15813"/>
              <a:gd name="adj3" fmla="val 30229"/>
              <a:gd name="adj4" fmla="val 42443"/>
            </a:avLst>
          </a:prstGeom>
          <a:solidFill>
            <a:schemeClr val="accent1"/>
          </a:solidFill>
          <a:ln w="9525" cap="flat" cmpd="sng" algn="ctr">
            <a:solidFill>
              <a:schemeClr val="tx1"/>
            </a:solidFill>
            <a:prstDash val="solid"/>
            <a:round/>
            <a:headEnd type="none" w="med" len="med"/>
            <a:tailEnd type="none" w="med" len="med"/>
          </a:ln>
          <a:effectLst/>
        </p:spPr>
        <p:txBody>
          <a:bodyPr lIns="104498" tIns="52249" rIns="104498" bIns="52249"/>
          <a:lstStyle/>
          <a:p>
            <a:pPr>
              <a:defRPr/>
            </a:pPr>
            <a:endParaRPr lang="en-US" dirty="0"/>
          </a:p>
        </p:txBody>
      </p:sp>
      <p:sp>
        <p:nvSpPr>
          <p:cNvPr id="11282" name="TextBox 44"/>
          <p:cNvSpPr txBox="1">
            <a:spLocks noChangeArrowheads="1"/>
          </p:cNvSpPr>
          <p:nvPr/>
        </p:nvSpPr>
        <p:spPr bwMode="auto">
          <a:xfrm>
            <a:off x="3771900" y="6444388"/>
            <a:ext cx="1838960" cy="705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b="1" dirty="0" smtClean="0"/>
              <a:t>Lawyer </a:t>
            </a:r>
            <a:r>
              <a:rPr lang="en-US" sz="1800" b="1" dirty="0" smtClean="0"/>
              <a:t>(</a:t>
            </a:r>
            <a:r>
              <a:rPr lang="en-US" sz="1800" b="1" dirty="0"/>
              <a:t>Bar)</a:t>
            </a:r>
          </a:p>
        </p:txBody>
      </p:sp>
      <p:sp>
        <p:nvSpPr>
          <p:cNvPr id="11283" name="Left-Right Arrow 15"/>
          <p:cNvSpPr>
            <a:spLocks noChangeArrowheads="1"/>
          </p:cNvSpPr>
          <p:nvPr/>
        </p:nvSpPr>
        <p:spPr bwMode="auto">
          <a:xfrm>
            <a:off x="3402330" y="5615940"/>
            <a:ext cx="1134110" cy="502920"/>
          </a:xfrm>
          <a:prstGeom prst="leftRightArrow">
            <a:avLst>
              <a:gd name="adj1" fmla="val 0"/>
              <a:gd name="adj2" fmla="val 50007"/>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1284" name="TextBox 32"/>
          <p:cNvSpPr txBox="1">
            <a:spLocks noChangeArrowheads="1"/>
          </p:cNvSpPr>
          <p:nvPr/>
        </p:nvSpPr>
        <p:spPr bwMode="auto">
          <a:xfrm>
            <a:off x="0" y="6298724"/>
            <a:ext cx="2089150" cy="116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300" b="1" dirty="0"/>
              <a:t>UDC (Nearest Outlet)</a:t>
            </a:r>
          </a:p>
        </p:txBody>
      </p:sp>
      <p:sp>
        <p:nvSpPr>
          <p:cNvPr id="11285" name="Up-Down Arrow 19"/>
          <p:cNvSpPr>
            <a:spLocks noChangeArrowheads="1"/>
          </p:cNvSpPr>
          <p:nvPr/>
        </p:nvSpPr>
        <p:spPr bwMode="auto">
          <a:xfrm>
            <a:off x="2984500" y="3352800"/>
            <a:ext cx="537210" cy="1844040"/>
          </a:xfrm>
          <a:prstGeom prst="upDownArrow">
            <a:avLst>
              <a:gd name="adj1" fmla="val 0"/>
              <a:gd name="adj2" fmla="val 49998"/>
            </a:avLst>
          </a:prstGeom>
          <a:solidFill>
            <a:schemeClr val="accent1"/>
          </a:solidFill>
          <a:ln w="9525" algn="ctr">
            <a:solidFill>
              <a:schemeClr val="tx1"/>
            </a:solidFill>
            <a:round/>
            <a:headEnd/>
            <a:tailEnd/>
          </a:ln>
        </p:spPr>
        <p:txBody>
          <a:bodyPr lIns="104498" tIns="52249" rIns="104498" bIns="52249"/>
          <a:lstStyle/>
          <a:p>
            <a:endParaRPr lang="en-US"/>
          </a:p>
        </p:txBody>
      </p:sp>
      <p:pic>
        <p:nvPicPr>
          <p:cNvPr id="11286" name="Content Placeholder 3" descr="index2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2020" y="2766060"/>
            <a:ext cx="447675" cy="75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7" name="Rectangle 21"/>
          <p:cNvSpPr>
            <a:spLocks noChangeArrowheads="1"/>
          </p:cNvSpPr>
          <p:nvPr/>
        </p:nvSpPr>
        <p:spPr bwMode="auto">
          <a:xfrm>
            <a:off x="3581400" y="3365026"/>
            <a:ext cx="1910080" cy="65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p>
            <a:pPr algn="ctr"/>
            <a:r>
              <a:rPr lang="en-US" sz="1800" b="1" dirty="0" smtClean="0"/>
              <a:t>ADC (</a:t>
            </a:r>
            <a:r>
              <a:rPr lang="en-US" sz="1800" b="1" dirty="0"/>
              <a:t>Rev.)</a:t>
            </a:r>
          </a:p>
          <a:p>
            <a:pPr algn="ctr"/>
            <a:r>
              <a:rPr lang="en-US" sz="1800" b="1" dirty="0"/>
              <a:t>  District Level</a:t>
            </a:r>
          </a:p>
        </p:txBody>
      </p:sp>
      <p:sp>
        <p:nvSpPr>
          <p:cNvPr id="11288" name="Rectangle 22"/>
          <p:cNvSpPr>
            <a:spLocks noChangeArrowheads="1"/>
          </p:cNvSpPr>
          <p:nvPr/>
        </p:nvSpPr>
        <p:spPr bwMode="auto">
          <a:xfrm>
            <a:off x="298450" y="2933700"/>
            <a:ext cx="2089150" cy="844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p>
            <a:pPr algn="ctr"/>
            <a:r>
              <a:rPr lang="en-US" sz="1600" b="1" dirty="0"/>
              <a:t>Divisional </a:t>
            </a:r>
            <a:r>
              <a:rPr lang="en-US" sz="1600" b="1" dirty="0" smtClean="0"/>
              <a:t>Commissioner</a:t>
            </a:r>
          </a:p>
          <a:p>
            <a:pPr algn="ctr"/>
            <a:r>
              <a:rPr lang="en-US" sz="1600" b="1" dirty="0" smtClean="0"/>
              <a:t>(</a:t>
            </a:r>
            <a:r>
              <a:rPr lang="en-US" sz="1600" b="1" dirty="0"/>
              <a:t>Division Level)</a:t>
            </a:r>
          </a:p>
        </p:txBody>
      </p:sp>
      <p:sp>
        <p:nvSpPr>
          <p:cNvPr id="11289" name="Up Arrow 26"/>
          <p:cNvSpPr>
            <a:spLocks noChangeArrowheads="1"/>
          </p:cNvSpPr>
          <p:nvPr/>
        </p:nvSpPr>
        <p:spPr bwMode="auto">
          <a:xfrm rot="-3702871">
            <a:off x="2202300" y="2767634"/>
            <a:ext cx="747395" cy="953797"/>
          </a:xfrm>
          <a:prstGeom prst="upArrow">
            <a:avLst>
              <a:gd name="adj1" fmla="val 0"/>
              <a:gd name="adj2" fmla="val 65742"/>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1290" name="TextBox 28"/>
          <p:cNvSpPr txBox="1">
            <a:spLocks noChangeArrowheads="1"/>
          </p:cNvSpPr>
          <p:nvPr/>
        </p:nvSpPr>
        <p:spPr bwMode="auto">
          <a:xfrm>
            <a:off x="3999230" y="1844040"/>
            <a:ext cx="2134870" cy="413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2000" b="1" dirty="0" smtClean="0"/>
              <a:t>LAB (</a:t>
            </a:r>
            <a:r>
              <a:rPr lang="en-US" sz="2000" b="1" dirty="0"/>
              <a:t>Dhaka)</a:t>
            </a:r>
          </a:p>
        </p:txBody>
      </p:sp>
      <p:sp>
        <p:nvSpPr>
          <p:cNvPr id="11291" name="Up-Down Arrow 29"/>
          <p:cNvSpPr>
            <a:spLocks noChangeArrowheads="1"/>
          </p:cNvSpPr>
          <p:nvPr/>
        </p:nvSpPr>
        <p:spPr bwMode="auto">
          <a:xfrm rot="3668819">
            <a:off x="2752686" y="2045798"/>
            <a:ext cx="586740" cy="864262"/>
          </a:xfrm>
          <a:prstGeom prst="upDownArrow">
            <a:avLst>
              <a:gd name="adj1" fmla="val 0"/>
              <a:gd name="adj2" fmla="val 49968"/>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1292" name="TextBox 30"/>
          <p:cNvSpPr txBox="1">
            <a:spLocks noChangeArrowheads="1"/>
          </p:cNvSpPr>
          <p:nvPr/>
        </p:nvSpPr>
        <p:spPr bwMode="auto">
          <a:xfrm>
            <a:off x="6983730" y="1592580"/>
            <a:ext cx="3760470" cy="564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500" b="1" u="sng" dirty="0" smtClean="0"/>
              <a:t>UDC </a:t>
            </a:r>
            <a:r>
              <a:rPr lang="en-US" sz="1500" b="1" u="sng" dirty="0"/>
              <a:t>(Union </a:t>
            </a:r>
            <a:r>
              <a:rPr lang="en-US" sz="1500" b="1" u="sng" dirty="0" smtClean="0"/>
              <a:t>Digital Center</a:t>
            </a:r>
            <a:r>
              <a:rPr lang="en-US" sz="1500" b="1" u="sng" dirty="0"/>
              <a:t>)</a:t>
            </a:r>
          </a:p>
          <a:p>
            <a:pPr>
              <a:buFont typeface="Arial" charset="0"/>
              <a:buChar char="•"/>
            </a:pPr>
            <a:r>
              <a:rPr lang="en-US" sz="1500" dirty="0"/>
              <a:t> Any types of appellant can Submit Applications, Mutation, get hearing date information and case related information.</a:t>
            </a:r>
          </a:p>
          <a:p>
            <a:pPr>
              <a:buFont typeface="Arial" charset="0"/>
              <a:buChar char="•"/>
            </a:pPr>
            <a:r>
              <a:rPr lang="en-US" sz="1500" dirty="0"/>
              <a:t> Scope of online application(Any type).</a:t>
            </a:r>
          </a:p>
          <a:p>
            <a:pPr>
              <a:buFont typeface="Arial" charset="0"/>
              <a:buChar char="•"/>
            </a:pPr>
            <a:r>
              <a:rPr lang="en-US" sz="1500" dirty="0"/>
              <a:t> To submit complain.</a:t>
            </a:r>
          </a:p>
          <a:p>
            <a:pPr>
              <a:buFont typeface="Arial" charset="0"/>
              <a:buChar char="•"/>
            </a:pPr>
            <a:r>
              <a:rPr lang="en-US" sz="1500" dirty="0"/>
              <a:t> To get case information</a:t>
            </a:r>
          </a:p>
          <a:p>
            <a:pPr>
              <a:buFont typeface="Arial" charset="0"/>
              <a:buChar char="•"/>
            </a:pPr>
            <a:r>
              <a:rPr lang="en-US" sz="1500" dirty="0"/>
              <a:t> To share information</a:t>
            </a:r>
          </a:p>
          <a:p>
            <a:r>
              <a:rPr lang="en-US" sz="1500" b="1" u="sng" dirty="0"/>
              <a:t>Others </a:t>
            </a:r>
          </a:p>
          <a:p>
            <a:r>
              <a:rPr lang="en-US" sz="1500" dirty="0"/>
              <a:t>(Common public, Researcher and </a:t>
            </a:r>
            <a:r>
              <a:rPr lang="en-US" sz="1500" dirty="0" smtClean="0"/>
              <a:t>etc.)</a:t>
            </a:r>
            <a:endParaRPr lang="en-US" sz="1500" dirty="0"/>
          </a:p>
          <a:p>
            <a:r>
              <a:rPr lang="en-US" sz="1500" b="1" u="sng" dirty="0"/>
              <a:t>Nearest Outlets </a:t>
            </a:r>
          </a:p>
          <a:p>
            <a:pPr>
              <a:buFont typeface="Arial" charset="0"/>
              <a:buChar char="•"/>
            </a:pPr>
            <a:r>
              <a:rPr lang="en-US" sz="1500" dirty="0"/>
              <a:t> For Parties of the cases.</a:t>
            </a:r>
          </a:p>
          <a:p>
            <a:pPr>
              <a:buFont typeface="Arial" charset="0"/>
              <a:buChar char="•"/>
            </a:pPr>
            <a:r>
              <a:rPr lang="en-US" sz="1500" dirty="0"/>
              <a:t> For Appellants</a:t>
            </a:r>
          </a:p>
          <a:p>
            <a:pPr>
              <a:buFont typeface="Arial" charset="0"/>
              <a:buChar char="•"/>
            </a:pPr>
            <a:r>
              <a:rPr lang="en-US" sz="1500" dirty="0"/>
              <a:t> Opponents</a:t>
            </a:r>
          </a:p>
          <a:p>
            <a:pPr>
              <a:buFont typeface="Arial" charset="0"/>
              <a:buChar char="•"/>
            </a:pPr>
            <a:r>
              <a:rPr lang="en-US" sz="1500" dirty="0"/>
              <a:t> Interested Group</a:t>
            </a:r>
          </a:p>
          <a:p>
            <a:r>
              <a:rPr lang="en-US" sz="1500" b="1" u="sng" dirty="0"/>
              <a:t>Interfacing </a:t>
            </a:r>
            <a:endParaRPr lang="en-US" sz="1500" b="1" u="sng" dirty="0" smtClean="0"/>
          </a:p>
          <a:p>
            <a:r>
              <a:rPr lang="en-US" sz="1500" dirty="0" smtClean="0"/>
              <a:t>(</a:t>
            </a:r>
            <a:r>
              <a:rPr lang="en-US" sz="1500" dirty="0"/>
              <a:t>Applicants can send application/email to any land revenue court and the court can give answer of the particular email or application</a:t>
            </a:r>
            <a:r>
              <a:rPr lang="en-US" sz="1500" dirty="0" smtClean="0"/>
              <a:t>)</a:t>
            </a:r>
            <a:endParaRPr lang="en-US" sz="1500" dirty="0"/>
          </a:p>
        </p:txBody>
      </p:sp>
    </p:spTree>
    <p:extLst>
      <p:ext uri="{BB962C8B-B14F-4D97-AF65-F5344CB8AC3E}">
        <p14:creationId xmlns:p14="http://schemas.microsoft.com/office/powerpoint/2010/main" val="44034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839" y="495300"/>
            <a:ext cx="8810244" cy="990600"/>
          </a:xfrm>
        </p:spPr>
        <p:txBody>
          <a:bodyPr>
            <a:normAutofit/>
          </a:bodyPr>
          <a:lstStyle/>
          <a:p>
            <a:pPr algn="ctr"/>
            <a:r>
              <a:rPr lang="en-US" dirty="0" smtClean="0">
                <a:latin typeface="Times New Roman" pitchFamily="18" charset="0"/>
                <a:cs typeface="Times New Roman" pitchFamily="18" charset="0"/>
              </a:rPr>
              <a:t>Project Title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686839" y="1592580"/>
            <a:ext cx="8810244" cy="4617720"/>
          </a:xfrm>
        </p:spPr>
        <p:txBody>
          <a:bodyPr>
            <a:normAutofit lnSpcReduction="10000"/>
          </a:bodyPr>
          <a:lstStyle/>
          <a:p>
            <a:pPr>
              <a:buNone/>
            </a:pPr>
            <a:r>
              <a:rPr lang="en-US" sz="4000" dirty="0" smtClean="0">
                <a:latin typeface="Trebuchet MS" pitchFamily="34" charset="0"/>
              </a:rPr>
              <a:t>  </a:t>
            </a:r>
            <a:r>
              <a:rPr lang="en-US" sz="4400" dirty="0" smtClean="0">
                <a:latin typeface="Times New Roman" pitchFamily="18" charset="0"/>
                <a:cs typeface="Times New Roman" pitchFamily="18" charset="0"/>
              </a:rPr>
              <a:t>Establishing Integrated Network for Land Revenue Case Management Application System of All Land Revenue Courts of Bangladesh under the Land Appeal Board for Digitalized Service Delivery to the </a:t>
            </a:r>
            <a:r>
              <a:rPr lang="en-US" sz="4400" dirty="0" smtClean="0">
                <a:latin typeface="Times New Roman" pitchFamily="18" charset="0"/>
                <a:cs typeface="Times New Roman" pitchFamily="18" charset="0"/>
              </a:rPr>
              <a:t>People</a:t>
            </a: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a:t>
            </a:r>
            <a:r>
              <a:rPr lang="en-US" sz="4400" dirty="0" err="1" smtClean="0">
                <a:latin typeface="Times New Roman" pitchFamily="18" charset="0"/>
                <a:cs typeface="Times New Roman" pitchFamily="18" charset="0"/>
              </a:rPr>
              <a:t>eLRCM</a:t>
            </a:r>
            <a:r>
              <a:rPr lang="en-US" sz="4400" dirty="0" smtClean="0">
                <a:latin typeface="Times New Roman" pitchFamily="18" charset="0"/>
                <a:cs typeface="Times New Roman" pitchFamily="18" charset="0"/>
              </a:rPr>
              <a:t>).</a:t>
            </a:r>
            <a:endParaRPr lang="en-US" sz="4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15" y="2019300"/>
            <a:ext cx="686435"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p:cNvSpPr>
            <a:spLocks noGrp="1"/>
          </p:cNvSpPr>
          <p:nvPr>
            <p:ph type="title"/>
          </p:nvPr>
        </p:nvSpPr>
        <p:spPr/>
        <p:txBody>
          <a:bodyPr>
            <a:normAutofit fontScale="90000"/>
          </a:bodyPr>
          <a:lstStyle/>
          <a:p>
            <a:pPr algn="ctr"/>
            <a:r>
              <a:rPr lang="en-US" smtClean="0"/>
              <a:t>Disaster Recovery Server Networking Design</a:t>
            </a:r>
          </a:p>
        </p:txBody>
      </p:sp>
      <p:sp>
        <p:nvSpPr>
          <p:cNvPr id="12292" name="Rectangle 12"/>
          <p:cNvSpPr>
            <a:spLocks noChangeArrowheads="1"/>
          </p:cNvSpPr>
          <p:nvPr/>
        </p:nvSpPr>
        <p:spPr bwMode="auto">
          <a:xfrm>
            <a:off x="1" y="37119"/>
            <a:ext cx="211102"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nchor="ctr">
            <a:spAutoFit/>
          </a:bodyPr>
          <a:lstStyle/>
          <a:p>
            <a:endParaRPr lang="en-US"/>
          </a:p>
        </p:txBody>
      </p:sp>
      <p:sp>
        <p:nvSpPr>
          <p:cNvPr id="12293" name="Rectangle 13"/>
          <p:cNvSpPr>
            <a:spLocks noChangeArrowheads="1"/>
          </p:cNvSpPr>
          <p:nvPr/>
        </p:nvSpPr>
        <p:spPr bwMode="auto">
          <a:xfrm>
            <a:off x="1" y="350134"/>
            <a:ext cx="3942828" cy="30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nchor="ctr">
            <a:spAutoFit/>
          </a:bodyPr>
          <a:lstStyle/>
          <a:p>
            <a:r>
              <a:rPr lang="en-US" sz="1300">
                <a:ea typeface="Calibri" pitchFamily="34" charset="0"/>
                <a:cs typeface="Times New Roman" pitchFamily="18" charset="0"/>
              </a:rPr>
              <a:t>                                                                                                 </a:t>
            </a:r>
            <a:endParaRPr lang="en-US">
              <a:ea typeface="Calibri" pitchFamily="34" charset="0"/>
              <a:cs typeface="Times New Roman" pitchFamily="18" charset="0"/>
            </a:endParaRPr>
          </a:p>
        </p:txBody>
      </p:sp>
      <p:sp>
        <p:nvSpPr>
          <p:cNvPr id="12294" name="Rectangle 16"/>
          <p:cNvSpPr>
            <a:spLocks noChangeArrowheads="1"/>
          </p:cNvSpPr>
          <p:nvPr/>
        </p:nvSpPr>
        <p:spPr bwMode="auto">
          <a:xfrm>
            <a:off x="1" y="2959031"/>
            <a:ext cx="634230" cy="30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nchor="ctr">
            <a:spAutoFit/>
          </a:bodyPr>
          <a:lstStyle/>
          <a:p>
            <a:r>
              <a:rPr lang="en-US" sz="1300">
                <a:ea typeface="Calibri" pitchFamily="34" charset="0"/>
                <a:cs typeface="Times New Roman" pitchFamily="18" charset="0"/>
              </a:rPr>
              <a:t>           </a:t>
            </a:r>
            <a:endParaRPr lang="en-US">
              <a:ea typeface="Calibri" pitchFamily="34" charset="0"/>
              <a:cs typeface="Times New Roman" pitchFamily="18" charset="0"/>
            </a:endParaRPr>
          </a:p>
        </p:txBody>
      </p:sp>
      <p:sp>
        <p:nvSpPr>
          <p:cNvPr id="12295" name="Rectangle 17"/>
          <p:cNvSpPr>
            <a:spLocks noChangeArrowheads="1"/>
          </p:cNvSpPr>
          <p:nvPr/>
        </p:nvSpPr>
        <p:spPr bwMode="auto">
          <a:xfrm>
            <a:off x="2" y="3723888"/>
            <a:ext cx="2711722" cy="30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nchor="ctr">
            <a:spAutoFit/>
          </a:bodyPr>
          <a:lstStyle/>
          <a:p>
            <a:r>
              <a:rPr lang="en-US" sz="1300">
                <a:ea typeface="Calibri" pitchFamily="34" charset="0"/>
                <a:cs typeface="Times New Roman" pitchFamily="18" charset="0"/>
              </a:rPr>
              <a:t>                                                                 </a:t>
            </a:r>
            <a:endParaRPr lang="en-US">
              <a:ea typeface="Calibri" pitchFamily="34" charset="0"/>
              <a:cs typeface="Times New Roman" pitchFamily="18" charset="0"/>
            </a:endParaRPr>
          </a:p>
        </p:txBody>
      </p:sp>
      <p:sp>
        <p:nvSpPr>
          <p:cNvPr id="12296" name="Rectangle 18"/>
          <p:cNvSpPr>
            <a:spLocks noChangeArrowheads="1"/>
          </p:cNvSpPr>
          <p:nvPr/>
        </p:nvSpPr>
        <p:spPr bwMode="auto">
          <a:xfrm>
            <a:off x="0" y="4327164"/>
            <a:ext cx="557286" cy="628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nchor="ctr">
            <a:spAutoFit/>
          </a:bodyPr>
          <a:lstStyle/>
          <a:p>
            <a:r>
              <a:rPr lang="en-US" sz="1300">
                <a:ea typeface="Calibri" pitchFamily="34" charset="0"/>
                <a:cs typeface="Times New Roman" pitchFamily="18" charset="0"/>
              </a:rPr>
              <a:t>         </a:t>
            </a:r>
            <a:endParaRPr lang="en-US" sz="900">
              <a:ea typeface="Calibri" pitchFamily="34" charset="0"/>
              <a:cs typeface="Times New Roman" pitchFamily="18" charset="0"/>
            </a:endParaRPr>
          </a:p>
          <a:p>
            <a:endParaRPr lang="en-US">
              <a:ea typeface="Calibri" pitchFamily="34" charset="0"/>
              <a:cs typeface="Times New Roman" pitchFamily="18" charset="0"/>
            </a:endParaRPr>
          </a:p>
        </p:txBody>
      </p:sp>
      <p:pic>
        <p:nvPicPr>
          <p:cNvPr id="12297"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 y="3779520"/>
            <a:ext cx="1074420"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 y="5539740"/>
            <a:ext cx="1074420"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Rectangle 26"/>
          <p:cNvSpPr>
            <a:spLocks noChangeArrowheads="1"/>
          </p:cNvSpPr>
          <p:nvPr/>
        </p:nvSpPr>
        <p:spPr bwMode="auto">
          <a:xfrm>
            <a:off x="119381" y="3192780"/>
            <a:ext cx="1012538"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a:t>Upazila</a:t>
            </a:r>
          </a:p>
        </p:txBody>
      </p:sp>
      <p:cxnSp>
        <p:nvCxnSpPr>
          <p:cNvPr id="12300" name="Straight Connector 33"/>
          <p:cNvCxnSpPr>
            <a:cxnSpLocks noChangeShapeType="1"/>
          </p:cNvCxnSpPr>
          <p:nvPr/>
        </p:nvCxnSpPr>
        <p:spPr bwMode="auto">
          <a:xfrm>
            <a:off x="2148840" y="2019300"/>
            <a:ext cx="0" cy="5524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12301" name="Picture 9" descr="Database Ser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2330" y="4191000"/>
            <a:ext cx="835660" cy="1592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2" name="Rectangle 36"/>
          <p:cNvSpPr>
            <a:spLocks noChangeArrowheads="1"/>
          </p:cNvSpPr>
          <p:nvPr/>
        </p:nvSpPr>
        <p:spPr bwMode="auto">
          <a:xfrm>
            <a:off x="119381" y="4953000"/>
            <a:ext cx="1012538"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a:t>Upazila</a:t>
            </a:r>
          </a:p>
        </p:txBody>
      </p:sp>
      <p:sp>
        <p:nvSpPr>
          <p:cNvPr id="12303" name="Rectangle 37"/>
          <p:cNvSpPr>
            <a:spLocks noChangeArrowheads="1"/>
          </p:cNvSpPr>
          <p:nvPr/>
        </p:nvSpPr>
        <p:spPr bwMode="auto">
          <a:xfrm>
            <a:off x="119381" y="6809266"/>
            <a:ext cx="1012538"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a:t>Upazila</a:t>
            </a:r>
          </a:p>
        </p:txBody>
      </p:sp>
      <p:sp>
        <p:nvSpPr>
          <p:cNvPr id="12304" name="Rectangle 38"/>
          <p:cNvSpPr>
            <a:spLocks noChangeArrowheads="1"/>
          </p:cNvSpPr>
          <p:nvPr/>
        </p:nvSpPr>
        <p:spPr bwMode="auto">
          <a:xfrm>
            <a:off x="2447292" y="5867401"/>
            <a:ext cx="3325230" cy="1075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p>
            <a:pPr algn="ctr"/>
            <a:r>
              <a:rPr lang="en-US" b="1" dirty="0"/>
              <a:t>Division -wise </a:t>
            </a:r>
          </a:p>
          <a:p>
            <a:pPr algn="ctr"/>
            <a:r>
              <a:rPr lang="en-US" b="1" dirty="0"/>
              <a:t>Server</a:t>
            </a:r>
          </a:p>
          <a:p>
            <a:pPr algn="ctr"/>
            <a:r>
              <a:rPr lang="en-US" b="1" dirty="0"/>
              <a:t>(8 Servers in 8 Divisions)</a:t>
            </a:r>
          </a:p>
        </p:txBody>
      </p:sp>
      <p:pic>
        <p:nvPicPr>
          <p:cNvPr id="12305" name="Picture 9" descr="Database Ser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9620" y="5364480"/>
            <a:ext cx="835660" cy="176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6" name="Rectangle 41"/>
          <p:cNvSpPr>
            <a:spLocks noChangeArrowheads="1"/>
          </p:cNvSpPr>
          <p:nvPr/>
        </p:nvSpPr>
        <p:spPr bwMode="auto">
          <a:xfrm>
            <a:off x="5013961" y="7136926"/>
            <a:ext cx="2743846"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b="1"/>
              <a:t>Integrated Server(LAB)</a:t>
            </a:r>
          </a:p>
        </p:txBody>
      </p:sp>
      <p:pic>
        <p:nvPicPr>
          <p:cNvPr id="12307" name="Picture 9" descr="Database Ser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020" y="1760220"/>
            <a:ext cx="1253490" cy="176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8" name="Rectangle 48"/>
          <p:cNvSpPr>
            <a:spLocks noChangeArrowheads="1"/>
          </p:cNvSpPr>
          <p:nvPr/>
        </p:nvSpPr>
        <p:spPr bwMode="auto">
          <a:xfrm>
            <a:off x="2447291" y="3520440"/>
            <a:ext cx="2527761"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b="1"/>
              <a:t>Backup Server(DLRS)</a:t>
            </a:r>
          </a:p>
        </p:txBody>
      </p:sp>
      <p:sp>
        <p:nvSpPr>
          <p:cNvPr id="12309" name="Up-Down Arrow 28"/>
          <p:cNvSpPr>
            <a:spLocks noChangeArrowheads="1"/>
          </p:cNvSpPr>
          <p:nvPr/>
        </p:nvSpPr>
        <p:spPr bwMode="auto">
          <a:xfrm rot="-2750396">
            <a:off x="5296409" y="3605417"/>
            <a:ext cx="670560" cy="1750906"/>
          </a:xfrm>
          <a:prstGeom prst="upDownArrow">
            <a:avLst>
              <a:gd name="adj1" fmla="val 0"/>
              <a:gd name="adj2" fmla="val 49975"/>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2310" name="Left-Right Arrow 29"/>
          <p:cNvSpPr>
            <a:spLocks noChangeArrowheads="1"/>
          </p:cNvSpPr>
          <p:nvPr/>
        </p:nvSpPr>
        <p:spPr bwMode="auto">
          <a:xfrm rot="1093288">
            <a:off x="4236747" y="5095558"/>
            <a:ext cx="1550696" cy="873125"/>
          </a:xfrm>
          <a:prstGeom prst="leftRightArrow">
            <a:avLst>
              <a:gd name="adj1" fmla="val 1130"/>
              <a:gd name="adj2" fmla="val 37779"/>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2311" name="Left-Right Arrow 30"/>
          <p:cNvSpPr>
            <a:spLocks noChangeArrowheads="1"/>
          </p:cNvSpPr>
          <p:nvPr/>
        </p:nvSpPr>
        <p:spPr bwMode="auto">
          <a:xfrm>
            <a:off x="2148840" y="4693920"/>
            <a:ext cx="1134110" cy="838200"/>
          </a:xfrm>
          <a:prstGeom prst="leftRightArrow">
            <a:avLst>
              <a:gd name="adj1" fmla="val 0"/>
              <a:gd name="adj2" fmla="val 49998"/>
            </a:avLst>
          </a:prstGeom>
          <a:solidFill>
            <a:schemeClr val="accent1"/>
          </a:solidFill>
          <a:ln w="9525" algn="ctr">
            <a:solidFill>
              <a:schemeClr val="tx1"/>
            </a:solidFill>
            <a:round/>
            <a:headEnd/>
            <a:tailEnd/>
          </a:ln>
        </p:spPr>
        <p:txBody>
          <a:bodyPr lIns="104498" tIns="52249" rIns="104498" bIns="52249"/>
          <a:lstStyle/>
          <a:p>
            <a:endParaRPr lang="en-US"/>
          </a:p>
        </p:txBody>
      </p:sp>
      <p:sp>
        <p:nvSpPr>
          <p:cNvPr id="12312" name="TextBox 31"/>
          <p:cNvSpPr txBox="1">
            <a:spLocks noChangeArrowheads="1"/>
          </p:cNvSpPr>
          <p:nvPr/>
        </p:nvSpPr>
        <p:spPr bwMode="auto">
          <a:xfrm>
            <a:off x="7282180" y="2766061"/>
            <a:ext cx="3282950" cy="2229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8" tIns="52249" rIns="104498" bIns="52249">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2300" b="1" dirty="0"/>
              <a:t>Server Setup Places </a:t>
            </a:r>
          </a:p>
          <a:p>
            <a:endParaRPr lang="en-US" sz="2300" dirty="0"/>
          </a:p>
          <a:p>
            <a:pPr>
              <a:buFont typeface="Arial" charset="0"/>
              <a:buChar char="•"/>
            </a:pPr>
            <a:r>
              <a:rPr lang="en-US" sz="2300" dirty="0"/>
              <a:t> Land Appeal </a:t>
            </a:r>
            <a:r>
              <a:rPr lang="en-US" sz="2300" dirty="0" smtClean="0"/>
              <a:t>Board(LAB)</a:t>
            </a:r>
            <a:endParaRPr lang="en-US" sz="2300" dirty="0"/>
          </a:p>
          <a:p>
            <a:pPr>
              <a:buFont typeface="Arial" charset="0"/>
              <a:buChar char="•"/>
            </a:pPr>
            <a:r>
              <a:rPr lang="en-US" sz="2300" dirty="0"/>
              <a:t> DLRS –(Dhaka)</a:t>
            </a:r>
          </a:p>
        </p:txBody>
      </p:sp>
      <p:pic>
        <p:nvPicPr>
          <p:cNvPr id="12313"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2019300"/>
            <a:ext cx="925195"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3779520"/>
            <a:ext cx="835660"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0" descr="client-p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180" y="5539740"/>
            <a:ext cx="716280" cy="117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6" name="Rectangle 26"/>
          <p:cNvSpPr>
            <a:spLocks noChangeArrowheads="1"/>
          </p:cNvSpPr>
          <p:nvPr/>
        </p:nvSpPr>
        <p:spPr bwMode="auto">
          <a:xfrm>
            <a:off x="1237325" y="3192780"/>
            <a:ext cx="991892"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a:t>District</a:t>
            </a:r>
          </a:p>
        </p:txBody>
      </p:sp>
      <p:sp>
        <p:nvSpPr>
          <p:cNvPr id="12317" name="Rectangle 36"/>
          <p:cNvSpPr>
            <a:spLocks noChangeArrowheads="1"/>
          </p:cNvSpPr>
          <p:nvPr/>
        </p:nvSpPr>
        <p:spPr bwMode="auto">
          <a:xfrm>
            <a:off x="1134110" y="4953000"/>
            <a:ext cx="1037590"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8" tIns="52249" rIns="104498" bIns="52249">
            <a:spAutoFit/>
          </a:bodyPr>
          <a:lstStyle/>
          <a:p>
            <a:r>
              <a:rPr lang="en-US" dirty="0"/>
              <a:t>District</a:t>
            </a:r>
          </a:p>
        </p:txBody>
      </p:sp>
      <p:sp>
        <p:nvSpPr>
          <p:cNvPr id="12318" name="Rectangle 37"/>
          <p:cNvSpPr>
            <a:spLocks noChangeArrowheads="1"/>
          </p:cNvSpPr>
          <p:nvPr/>
        </p:nvSpPr>
        <p:spPr bwMode="auto">
          <a:xfrm>
            <a:off x="1134110" y="6809266"/>
            <a:ext cx="991892" cy="42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8" tIns="52249" rIns="104498" bIns="52249">
            <a:spAutoFit/>
          </a:bodyPr>
          <a:lstStyle/>
          <a:p>
            <a:r>
              <a:rPr lang="en-US"/>
              <a:t>District</a:t>
            </a:r>
          </a:p>
        </p:txBody>
      </p:sp>
    </p:spTree>
    <p:extLst>
      <p:ext uri="{BB962C8B-B14F-4D97-AF65-F5344CB8AC3E}">
        <p14:creationId xmlns:p14="http://schemas.microsoft.com/office/powerpoint/2010/main" val="272511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Support System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Automatic Notification (System will notify any changes needed before you inform) Through</a:t>
            </a:r>
          </a:p>
          <a:p>
            <a:r>
              <a:rPr lang="en-US" dirty="0" smtClean="0"/>
              <a:t>E-mail</a:t>
            </a:r>
          </a:p>
          <a:p>
            <a:r>
              <a:rPr lang="en-US" dirty="0" smtClean="0"/>
              <a:t>Through Phone Call</a:t>
            </a:r>
          </a:p>
          <a:p>
            <a:r>
              <a:rPr lang="en-US" dirty="0" smtClean="0"/>
              <a:t>Through SMS</a:t>
            </a:r>
          </a:p>
          <a:p>
            <a:r>
              <a:rPr lang="en-US" dirty="0" smtClean="0"/>
              <a:t>Online Application/Suggestion/Complain</a:t>
            </a:r>
          </a:p>
          <a:p>
            <a:r>
              <a:rPr lang="en-US" dirty="0" err="1" smtClean="0"/>
              <a:t>eTraining</a:t>
            </a:r>
            <a:endParaRPr lang="en-US" dirty="0" smtClean="0"/>
          </a:p>
          <a:p>
            <a:r>
              <a:rPr lang="en-US" dirty="0" err="1" smtClean="0"/>
              <a:t>eEvaluation</a:t>
            </a:r>
            <a:r>
              <a:rPr lang="en-US" dirty="0" smtClean="0"/>
              <a:t>/</a:t>
            </a:r>
            <a:r>
              <a:rPr lang="en-US" dirty="0" err="1" smtClean="0"/>
              <a:t>eMonitoring</a:t>
            </a:r>
            <a:endParaRPr lang="en-US" dirty="0" smtClean="0"/>
          </a:p>
          <a:p>
            <a:r>
              <a:rPr lang="en-US" dirty="0" err="1" smtClean="0"/>
              <a:t>eInspection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342900"/>
            <a:ext cx="8810244" cy="1257300"/>
          </a:xfrm>
        </p:spPr>
        <p:txBody>
          <a:bodyPr>
            <a:normAutofit fontScale="90000"/>
          </a:bodyPr>
          <a:lstStyle/>
          <a:p>
            <a:pPr algn="ctr"/>
            <a:r>
              <a:rPr lang="en-US" dirty="0" smtClean="0"/>
              <a:t>Proposed Hardware Details for Storage</a:t>
            </a:r>
            <a:endParaRPr lang="en-US" dirty="0"/>
          </a:p>
        </p:txBody>
      </p:sp>
      <p:sp>
        <p:nvSpPr>
          <p:cNvPr id="3" name="Content Placeholder 2"/>
          <p:cNvSpPr>
            <a:spLocks noGrp="1"/>
          </p:cNvSpPr>
          <p:nvPr>
            <p:ph idx="1"/>
          </p:nvPr>
        </p:nvSpPr>
        <p:spPr/>
        <p:txBody>
          <a:bodyPr/>
          <a:lstStyle/>
          <a:p>
            <a:r>
              <a:rPr lang="en-US" dirty="0" smtClean="0"/>
              <a:t>Server (Application Server &amp; Database Server)</a:t>
            </a:r>
          </a:p>
          <a:p>
            <a:r>
              <a:rPr lang="en-US" dirty="0" smtClean="0"/>
              <a:t>Server Licensed Operating System</a:t>
            </a:r>
          </a:p>
          <a:p>
            <a:r>
              <a:rPr lang="en-US" dirty="0" smtClean="0"/>
              <a:t>Server Rack/Cabinet</a:t>
            </a:r>
          </a:p>
          <a:p>
            <a:r>
              <a:rPr lang="en-US" dirty="0" smtClean="0"/>
              <a:t>Licensed Database Software</a:t>
            </a:r>
          </a:p>
          <a:p>
            <a:r>
              <a:rPr lang="en-US" dirty="0" smtClean="0"/>
              <a:t>UPS Online</a:t>
            </a:r>
          </a:p>
          <a:p>
            <a:r>
              <a:rPr lang="en-US" dirty="0" smtClean="0"/>
              <a:t>IPS Jumbo (For 8 Divisions)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800100"/>
            <a:ext cx="8702802" cy="861412"/>
          </a:xfrm>
        </p:spPr>
        <p:txBody>
          <a:bodyPr/>
          <a:lstStyle/>
          <a:p>
            <a:pPr algn="ctr"/>
            <a:r>
              <a:rPr lang="en-US" dirty="0" smtClean="0">
                <a:latin typeface="Trebuchet MS" pitchFamily="34" charset="0"/>
              </a:rPr>
              <a:t>Employment Opportunity</a:t>
            </a:r>
            <a:endParaRPr lang="en-US" dirty="0"/>
          </a:p>
        </p:txBody>
      </p:sp>
      <p:sp>
        <p:nvSpPr>
          <p:cNvPr id="3" name="Subtitle 2"/>
          <p:cNvSpPr>
            <a:spLocks noGrp="1"/>
          </p:cNvSpPr>
          <p:nvPr>
            <p:ph type="subTitle" idx="1"/>
          </p:nvPr>
        </p:nvSpPr>
        <p:spPr>
          <a:xfrm>
            <a:off x="2781300" y="2247900"/>
            <a:ext cx="5029200" cy="1927860"/>
          </a:xfrm>
        </p:spPr>
        <p:txBody>
          <a:bodyPr>
            <a:normAutofit fontScale="92500" lnSpcReduction="10000"/>
          </a:bodyPr>
          <a:lstStyle/>
          <a:p>
            <a:pPr marL="94048" algn="ctr"/>
            <a:r>
              <a:rPr lang="en-US" sz="4400" dirty="0" smtClean="0">
                <a:latin typeface="Trebuchet MS" pitchFamily="34" charset="0"/>
              </a:rPr>
              <a:t>Officers: 14</a:t>
            </a:r>
          </a:p>
          <a:p>
            <a:pPr marL="94048" algn="ctr"/>
            <a:r>
              <a:rPr lang="en-US" sz="4400" dirty="0" smtClean="0">
                <a:latin typeface="Trebuchet MS" pitchFamily="34" charset="0"/>
              </a:rPr>
              <a:t>Staffs: 581</a:t>
            </a:r>
          </a:p>
          <a:p>
            <a:pPr marL="94048" algn="ctr"/>
            <a:r>
              <a:rPr lang="en-US" sz="4400" dirty="0" smtClean="0">
                <a:latin typeface="Trebuchet MS" pitchFamily="34" charset="0"/>
              </a:rPr>
              <a:t>Total: 585</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937260"/>
          </a:xfrm>
          <a:prstGeom prst="rect">
            <a:avLst/>
          </a:prstGeom>
        </p:spPr>
        <p:txBody>
          <a:bodyPr>
            <a:normAutofit fontScale="9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Human Resource Development  </a:t>
            </a:r>
            <a:endParaRPr lang="en-US" dirty="0">
              <a:latin typeface="Trebuchet MS" pitchFamily="34" charset="0"/>
            </a:endParaRPr>
          </a:p>
        </p:txBody>
      </p:sp>
      <p:sp>
        <p:nvSpPr>
          <p:cNvPr id="3" name="Subtitle 2"/>
          <p:cNvSpPr txBox="1">
            <a:spLocks/>
          </p:cNvSpPr>
          <p:nvPr/>
        </p:nvSpPr>
        <p:spPr>
          <a:xfrm>
            <a:off x="1473609" y="1508760"/>
            <a:ext cx="8774061" cy="2720340"/>
          </a:xfrm>
          <a:prstGeom prst="rect">
            <a:avLst/>
          </a:prstGeom>
        </p:spPr>
        <p:txBody>
          <a:bodyPr>
            <a:normAutofit fontScale="70000" lnSpcReduction="20000"/>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buNone/>
            </a:pPr>
            <a:r>
              <a:rPr lang="en-US" dirty="0" smtClean="0">
                <a:latin typeface="Trebuchet MS" pitchFamily="34" charset="0"/>
              </a:rPr>
              <a:t>1) 2,900 Officers &amp; Staffs will be trained on Basic Computer Training and on proper use of Customized Software.</a:t>
            </a:r>
          </a:p>
          <a:p>
            <a:pPr marL="94048" indent="0">
              <a:buNone/>
            </a:pPr>
            <a:r>
              <a:rPr lang="en-US" dirty="0" smtClean="0">
                <a:latin typeface="Trebuchet MS" pitchFamily="34" charset="0"/>
              </a:rPr>
              <a:t>2) 30 Nos. Seminar &amp; Workshop will be conducted to  at District HQs, Division HQs &amp; at Land Appeal Board.</a:t>
            </a:r>
          </a:p>
          <a:p>
            <a:pPr marL="94048" indent="0">
              <a:buNone/>
            </a:pPr>
            <a:r>
              <a:rPr lang="en-US" dirty="0" smtClean="0">
                <a:latin typeface="Trebuchet MS" pitchFamily="34" charset="0"/>
              </a:rPr>
              <a:t>3) 200 Officers will be visiting Abroad for witnessing Land and Land Case Management.</a:t>
            </a:r>
          </a:p>
          <a:p>
            <a:endParaRPr lang="en-US" dirty="0" smtClean="0">
              <a:latin typeface="Trebuchet MS" pitchFamily="34" charset="0"/>
            </a:endParaRPr>
          </a:p>
          <a:p>
            <a:endParaRPr lang="en-US" dirty="0">
              <a:latin typeface="Trebuchet MS" pitchFamily="34" charset="0"/>
            </a:endParaRPr>
          </a:p>
        </p:txBody>
      </p:sp>
      <p:sp>
        <p:nvSpPr>
          <p:cNvPr id="4" name="Title 1"/>
          <p:cNvSpPr txBox="1">
            <a:spLocks/>
          </p:cNvSpPr>
          <p:nvPr/>
        </p:nvSpPr>
        <p:spPr>
          <a:xfrm>
            <a:off x="1473609" y="3848100"/>
            <a:ext cx="8431037" cy="9372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Social Service</a:t>
            </a:r>
            <a:endParaRPr lang="en-US" dirty="0">
              <a:latin typeface="Trebuchet MS" pitchFamily="34" charset="0"/>
            </a:endParaRPr>
          </a:p>
        </p:txBody>
      </p:sp>
      <p:sp>
        <p:nvSpPr>
          <p:cNvPr id="5" name="Subtitle 2"/>
          <p:cNvSpPr txBox="1">
            <a:spLocks/>
          </p:cNvSpPr>
          <p:nvPr/>
        </p:nvSpPr>
        <p:spPr>
          <a:xfrm>
            <a:off x="1484670" y="4686300"/>
            <a:ext cx="8774061" cy="2057400"/>
          </a:xfrm>
          <a:prstGeom prst="rect">
            <a:avLst/>
          </a:prstGeom>
        </p:spPr>
        <p:txBody>
          <a:bodyPr>
            <a:normAutofit fontScale="92500" lnSpcReduction="10000"/>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buNone/>
            </a:pPr>
            <a:r>
              <a:rPr lang="en-US" dirty="0" smtClean="0">
                <a:latin typeface="Trebuchet MS" pitchFamily="34" charset="0"/>
              </a:rPr>
              <a:t>14 Officers, 581 staffs will be engaged/Accommodated in the mainstream of the society by offering Job &amp; Providing Digital training </a:t>
            </a:r>
          </a:p>
          <a:p>
            <a:endParaRPr lang="en-US" dirty="0" smtClean="0">
              <a:latin typeface="Trebuchet MS" pitchFamily="34" charset="0"/>
            </a:endParaRPr>
          </a:p>
          <a:p>
            <a:endParaRPr lang="en-US" dirty="0">
              <a:latin typeface="Trebuchet MS" pitchFamily="34" charset="0"/>
            </a:endParaRPr>
          </a:p>
        </p:txBody>
      </p:sp>
    </p:spTree>
    <p:extLst>
      <p:ext uri="{BB962C8B-B14F-4D97-AF65-F5344CB8AC3E}">
        <p14:creationId xmlns:p14="http://schemas.microsoft.com/office/powerpoint/2010/main" val="1321435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9372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Consolidated Item &amp; Cost</a:t>
            </a:r>
            <a:endParaRPr lang="en-US" dirty="0">
              <a:latin typeface="Trebuchet MS"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31288261"/>
              </p:ext>
            </p:extLst>
          </p:nvPr>
        </p:nvGraphicFramePr>
        <p:xfrm>
          <a:off x="1358018" y="2171700"/>
          <a:ext cx="8586082" cy="4450081"/>
        </p:xfrm>
        <a:graphic>
          <a:graphicData uri="http://schemas.openxmlformats.org/drawingml/2006/table">
            <a:tbl>
              <a:tblPr firstRow="1" bandRow="1">
                <a:tableStyleId>{5C22544A-7EE6-4342-B048-85BDC9FD1C3A}</a:tableStyleId>
              </a:tblPr>
              <a:tblGrid>
                <a:gridCol w="813682"/>
                <a:gridCol w="2971800"/>
                <a:gridCol w="990600"/>
                <a:gridCol w="1447800"/>
                <a:gridCol w="990600"/>
                <a:gridCol w="1371600"/>
              </a:tblGrid>
              <a:tr h="753626">
                <a:tc>
                  <a:txBody>
                    <a:bodyPr/>
                    <a:lstStyle/>
                    <a:p>
                      <a:pPr algn="ctr"/>
                      <a:r>
                        <a:rPr lang="en-US" dirty="0" smtClean="0">
                          <a:latin typeface="Trebuchet MS" pitchFamily="34" charset="0"/>
                        </a:rPr>
                        <a:t>Serial No. </a:t>
                      </a:r>
                      <a:endParaRPr lang="en-US" dirty="0">
                        <a:latin typeface="Trebuchet MS" pitchFamily="34" charset="0"/>
                      </a:endParaRPr>
                    </a:p>
                  </a:txBody>
                  <a:tcPr/>
                </a:tc>
                <a:tc>
                  <a:txBody>
                    <a:bodyPr/>
                    <a:lstStyle/>
                    <a:p>
                      <a:pPr algn="ctr"/>
                      <a:r>
                        <a:rPr lang="en-US" dirty="0" smtClean="0">
                          <a:latin typeface="Trebuchet MS" pitchFamily="34" charset="0"/>
                        </a:rPr>
                        <a:t>Items</a:t>
                      </a:r>
                      <a:endParaRPr lang="en-US" dirty="0">
                        <a:latin typeface="Trebuchet MS" pitchFamily="34" charset="0"/>
                      </a:endParaRPr>
                    </a:p>
                  </a:txBody>
                  <a:tcPr/>
                </a:tc>
                <a:tc>
                  <a:txBody>
                    <a:bodyPr/>
                    <a:lstStyle/>
                    <a:p>
                      <a:pPr algn="ctr"/>
                      <a:r>
                        <a:rPr lang="en-US" dirty="0" smtClean="0">
                          <a:latin typeface="Trebuchet MS" pitchFamily="34" charset="0"/>
                        </a:rPr>
                        <a:t>Unit/</a:t>
                      </a:r>
                    </a:p>
                    <a:p>
                      <a:pPr algn="ctr"/>
                      <a:r>
                        <a:rPr lang="en-US" dirty="0" err="1"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Estimated Cost (Taka)</a:t>
                      </a:r>
                      <a:endParaRPr lang="en-US" dirty="0">
                        <a:latin typeface="Trebuchet MS" pitchFamily="34" charset="0"/>
                      </a:endParaRPr>
                    </a:p>
                  </a:txBody>
                  <a:tcPr/>
                </a:tc>
                <a:tc>
                  <a:txBody>
                    <a:bodyPr/>
                    <a:lstStyle/>
                    <a:p>
                      <a:pPr algn="ctr"/>
                      <a:r>
                        <a:rPr lang="en-US" dirty="0" smtClean="0">
                          <a:latin typeface="Trebuchet MS" pitchFamily="34" charset="0"/>
                        </a:rPr>
                        <a:t>%</a:t>
                      </a:r>
                      <a:endParaRPr lang="en-US" dirty="0">
                        <a:latin typeface="Trebuchet MS" pitchFamily="34" charset="0"/>
                      </a:endParaRPr>
                    </a:p>
                  </a:txBody>
                  <a:tcPr/>
                </a:tc>
                <a:tc>
                  <a:txBody>
                    <a:bodyPr/>
                    <a:lstStyle/>
                    <a:p>
                      <a:pPr algn="ctr"/>
                      <a:r>
                        <a:rPr lang="en-US" dirty="0" smtClean="0">
                          <a:latin typeface="Trebuchet MS" pitchFamily="34" charset="0"/>
                        </a:rPr>
                        <a:t>Details</a:t>
                      </a:r>
                      <a:endParaRPr lang="en-US" dirty="0">
                        <a:latin typeface="Trebuchet MS" pitchFamily="34" charset="0"/>
                      </a:endParaRPr>
                    </a:p>
                  </a:txBody>
                  <a:tcPr/>
                </a:tc>
              </a:tr>
              <a:tr h="436625">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Pay of Officers</a:t>
                      </a:r>
                      <a:endParaRPr lang="en-US" dirty="0">
                        <a:latin typeface="Trebuchet MS" pitchFamily="34" charset="0"/>
                      </a:endParaRPr>
                    </a:p>
                  </a:txBody>
                  <a:tcPr/>
                </a:tc>
                <a:tc>
                  <a:txBody>
                    <a:bodyPr/>
                    <a:lstStyle/>
                    <a:p>
                      <a:pPr algn="ctr"/>
                      <a:r>
                        <a:rPr lang="en-US" dirty="0" smtClean="0">
                          <a:latin typeface="Trebuchet MS" pitchFamily="34" charset="0"/>
                        </a:rPr>
                        <a:t>14</a:t>
                      </a:r>
                      <a:endParaRPr lang="en-US" dirty="0">
                        <a:latin typeface="Trebuchet MS" pitchFamily="34" charset="0"/>
                      </a:endParaRPr>
                    </a:p>
                  </a:txBody>
                  <a:tcPr/>
                </a:tc>
                <a:tc>
                  <a:txBody>
                    <a:bodyPr/>
                    <a:lstStyle/>
                    <a:p>
                      <a:pPr algn="ctr"/>
                      <a:r>
                        <a:rPr lang="en-US" dirty="0" smtClean="0">
                          <a:latin typeface="Trebuchet MS" pitchFamily="34" charset="0"/>
                        </a:rPr>
                        <a:t>2,06.40</a:t>
                      </a:r>
                      <a:endParaRPr lang="en-US" dirty="0">
                        <a:latin typeface="Trebuchet MS" pitchFamily="34" charset="0"/>
                      </a:endParaRPr>
                    </a:p>
                  </a:txBody>
                  <a:tcPr/>
                </a:tc>
                <a:tc>
                  <a:txBody>
                    <a:bodyPr/>
                    <a:lstStyle/>
                    <a:p>
                      <a:pPr algn="ctr"/>
                      <a:r>
                        <a:rPr lang="en-US" dirty="0" smtClean="0">
                          <a:latin typeface="Trebuchet MS" pitchFamily="34" charset="0"/>
                        </a:rPr>
                        <a:t>1.76</a:t>
                      </a:r>
                      <a:endParaRPr lang="en-US" dirty="0">
                        <a:latin typeface="Trebuchet MS" pitchFamily="34" charset="0"/>
                      </a:endParaRPr>
                    </a:p>
                  </a:txBody>
                  <a:tcPr/>
                </a:tc>
                <a:tc>
                  <a:txBody>
                    <a:bodyPr/>
                    <a:lstStyle/>
                    <a:p>
                      <a:pPr algn="ctr"/>
                      <a:r>
                        <a:rPr lang="en-US" dirty="0" smtClean="0">
                          <a:latin typeface="Trebuchet MS" pitchFamily="34" charset="0"/>
                        </a:rPr>
                        <a:t>Att-2</a:t>
                      </a:r>
                      <a:endParaRPr lang="en-US" dirty="0">
                        <a:latin typeface="Trebuchet MS" pitchFamily="34" charset="0"/>
                      </a:endParaRPr>
                    </a:p>
                  </a:txBody>
                  <a:tcPr/>
                </a:tc>
              </a:tr>
              <a:tr h="436625">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Pay of Staffs</a:t>
                      </a:r>
                      <a:endParaRPr lang="en-US" dirty="0">
                        <a:latin typeface="Trebuchet MS" pitchFamily="34" charset="0"/>
                      </a:endParaRPr>
                    </a:p>
                  </a:txBody>
                  <a:tcPr/>
                </a:tc>
                <a:tc>
                  <a:txBody>
                    <a:bodyPr/>
                    <a:lstStyle/>
                    <a:p>
                      <a:pPr algn="ctr"/>
                      <a:r>
                        <a:rPr lang="en-US" dirty="0" smtClean="0">
                          <a:latin typeface="Trebuchet MS" pitchFamily="34" charset="0"/>
                        </a:rPr>
                        <a:t>581</a:t>
                      </a:r>
                      <a:endParaRPr lang="en-US" dirty="0">
                        <a:latin typeface="Trebuchet MS" pitchFamily="34" charset="0"/>
                      </a:endParaRPr>
                    </a:p>
                  </a:txBody>
                  <a:tcPr/>
                </a:tc>
                <a:tc>
                  <a:txBody>
                    <a:bodyPr/>
                    <a:lstStyle/>
                    <a:p>
                      <a:pPr algn="ctr"/>
                      <a:r>
                        <a:rPr lang="en-US" dirty="0" smtClean="0">
                          <a:latin typeface="Trebuchet MS" pitchFamily="34" charset="0"/>
                        </a:rPr>
                        <a:t>16,64.97</a:t>
                      </a:r>
                      <a:endParaRPr lang="en-US" dirty="0">
                        <a:latin typeface="Trebuchet MS" pitchFamily="34" charset="0"/>
                      </a:endParaRPr>
                    </a:p>
                  </a:txBody>
                  <a:tcPr/>
                </a:tc>
                <a:tc>
                  <a:txBody>
                    <a:bodyPr/>
                    <a:lstStyle/>
                    <a:p>
                      <a:pPr algn="ctr"/>
                      <a:r>
                        <a:rPr lang="en-US" dirty="0" smtClean="0">
                          <a:latin typeface="Trebuchet MS" pitchFamily="34" charset="0"/>
                        </a:rPr>
                        <a:t>14.17</a:t>
                      </a:r>
                      <a:endParaRPr lang="en-US" dirty="0">
                        <a:latin typeface="Trebuchet MS" pitchFamily="34" charset="0"/>
                      </a:endParaRPr>
                    </a:p>
                  </a:txBody>
                  <a:tcPr/>
                </a:tc>
                <a:tc>
                  <a:txBody>
                    <a:bodyPr/>
                    <a:lstStyle/>
                    <a:p>
                      <a:pPr algn="ctr"/>
                      <a:r>
                        <a:rPr lang="en-US" dirty="0" smtClean="0">
                          <a:latin typeface="Trebuchet MS" pitchFamily="34" charset="0"/>
                        </a:rPr>
                        <a:t>Att-2</a:t>
                      </a:r>
                      <a:endParaRPr lang="en-US" dirty="0">
                        <a:latin typeface="Trebuchet MS" pitchFamily="34" charset="0"/>
                      </a:endParaRPr>
                    </a:p>
                  </a:txBody>
                  <a:tcPr/>
                </a:tc>
              </a:tr>
              <a:tr h="436625">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r>
                        <a:rPr lang="en-US" dirty="0" smtClean="0">
                          <a:latin typeface="Trebuchet MS" pitchFamily="34" charset="0"/>
                        </a:rPr>
                        <a:t>Allowances for Both</a:t>
                      </a:r>
                      <a:endParaRPr lang="en-US" dirty="0">
                        <a:latin typeface="Trebuchet MS" pitchFamily="34" charset="0"/>
                      </a:endParaRPr>
                    </a:p>
                  </a:txBody>
                  <a:tcPr/>
                </a:tc>
                <a:tc>
                  <a:txBody>
                    <a:bodyPr/>
                    <a:lstStyle/>
                    <a:p>
                      <a:pPr algn="ctr"/>
                      <a:r>
                        <a:rPr lang="en-US" dirty="0" smtClean="0">
                          <a:latin typeface="Trebuchet MS" pitchFamily="34" charset="0"/>
                        </a:rPr>
                        <a:t>595</a:t>
                      </a:r>
                      <a:endParaRPr lang="en-US" dirty="0">
                        <a:latin typeface="Trebuchet MS" pitchFamily="34" charset="0"/>
                      </a:endParaRPr>
                    </a:p>
                  </a:txBody>
                  <a:tcPr/>
                </a:tc>
                <a:tc>
                  <a:txBody>
                    <a:bodyPr/>
                    <a:lstStyle/>
                    <a:p>
                      <a:pPr algn="ctr"/>
                      <a:r>
                        <a:rPr lang="en-US" dirty="0" smtClean="0">
                          <a:latin typeface="Trebuchet MS" pitchFamily="34" charset="0"/>
                        </a:rPr>
                        <a:t>12,56.09</a:t>
                      </a:r>
                      <a:endParaRPr lang="en-US" dirty="0">
                        <a:latin typeface="Trebuchet MS" pitchFamily="34" charset="0"/>
                      </a:endParaRPr>
                    </a:p>
                  </a:txBody>
                  <a:tcPr/>
                </a:tc>
                <a:tc>
                  <a:txBody>
                    <a:bodyPr/>
                    <a:lstStyle/>
                    <a:p>
                      <a:pPr algn="ctr"/>
                      <a:r>
                        <a:rPr lang="en-US" dirty="0" smtClean="0">
                          <a:latin typeface="Trebuchet MS" pitchFamily="34" charset="0"/>
                        </a:rPr>
                        <a:t>10.69</a:t>
                      </a:r>
                      <a:endParaRPr lang="en-US" dirty="0">
                        <a:latin typeface="Trebuchet MS" pitchFamily="34" charset="0"/>
                      </a:endParaRPr>
                    </a:p>
                  </a:txBody>
                  <a:tcPr/>
                </a:tc>
                <a:tc>
                  <a:txBody>
                    <a:bodyPr/>
                    <a:lstStyle/>
                    <a:p>
                      <a:pPr algn="ctr"/>
                      <a:r>
                        <a:rPr lang="en-US" dirty="0" smtClean="0">
                          <a:latin typeface="Trebuchet MS" pitchFamily="34" charset="0"/>
                        </a:rPr>
                        <a:t>Att-2</a:t>
                      </a:r>
                      <a:endParaRPr lang="en-US" dirty="0">
                        <a:latin typeface="Trebuchet MS" pitchFamily="34" charset="0"/>
                      </a:endParaRPr>
                    </a:p>
                  </a:txBody>
                  <a:tcPr/>
                </a:tc>
              </a:tr>
              <a:tr h="436625">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r>
                        <a:rPr lang="en-US" dirty="0" smtClean="0">
                          <a:latin typeface="Trebuchet MS" pitchFamily="34" charset="0"/>
                        </a:rPr>
                        <a:t>PIU Operation</a:t>
                      </a:r>
                      <a:r>
                        <a:rPr lang="en-US" baseline="0" dirty="0" smtClean="0">
                          <a:latin typeface="Trebuchet MS" pitchFamily="34" charset="0"/>
                        </a:rPr>
                        <a:t> Cost</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11,43.00</a:t>
                      </a:r>
                      <a:endParaRPr lang="en-US" dirty="0">
                        <a:latin typeface="Trebuchet MS" pitchFamily="34" charset="0"/>
                      </a:endParaRPr>
                    </a:p>
                  </a:txBody>
                  <a:tcPr/>
                </a:tc>
                <a:tc>
                  <a:txBody>
                    <a:bodyPr/>
                    <a:lstStyle/>
                    <a:p>
                      <a:pPr algn="ctr"/>
                      <a:r>
                        <a:rPr lang="en-US" dirty="0" smtClean="0">
                          <a:latin typeface="Trebuchet MS" pitchFamily="34" charset="0"/>
                        </a:rPr>
                        <a:t>9.73</a:t>
                      </a:r>
                      <a:endParaRPr lang="en-US" dirty="0">
                        <a:latin typeface="Trebuchet MS" pitchFamily="34" charset="0"/>
                      </a:endParaRPr>
                    </a:p>
                  </a:txBody>
                  <a:tcPr/>
                </a:tc>
                <a:tc>
                  <a:txBody>
                    <a:bodyPr/>
                    <a:lstStyle/>
                    <a:p>
                      <a:pPr algn="ctr"/>
                      <a:r>
                        <a:rPr lang="en-US" dirty="0" smtClean="0">
                          <a:latin typeface="Trebuchet MS" pitchFamily="34" charset="0"/>
                        </a:rPr>
                        <a:t>Att-3a</a:t>
                      </a:r>
                      <a:endParaRPr lang="en-US" dirty="0">
                        <a:latin typeface="Trebuchet MS" pitchFamily="34" charset="0"/>
                      </a:endParaRPr>
                    </a:p>
                  </a:txBody>
                  <a:tcPr/>
                </a:tc>
              </a:tr>
              <a:tr h="436625">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r>
                        <a:rPr lang="en-US" dirty="0" smtClean="0">
                          <a:latin typeface="Trebuchet MS" pitchFamily="34" charset="0"/>
                        </a:rPr>
                        <a:t>Development  of Software </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39,99.11</a:t>
                      </a:r>
                      <a:endParaRPr lang="en-US" dirty="0">
                        <a:latin typeface="Trebuchet MS" pitchFamily="34" charset="0"/>
                      </a:endParaRPr>
                    </a:p>
                  </a:txBody>
                  <a:tcPr/>
                </a:tc>
                <a:tc>
                  <a:txBody>
                    <a:bodyPr/>
                    <a:lstStyle/>
                    <a:p>
                      <a:pPr algn="ctr"/>
                      <a:r>
                        <a:rPr lang="en-US" dirty="0" smtClean="0">
                          <a:latin typeface="Trebuchet MS" pitchFamily="34" charset="0"/>
                        </a:rPr>
                        <a:t>34.04</a:t>
                      </a:r>
                      <a:endParaRPr lang="en-US" dirty="0">
                        <a:latin typeface="Trebuchet MS" pitchFamily="34" charset="0"/>
                      </a:endParaRPr>
                    </a:p>
                  </a:txBody>
                  <a:tcPr/>
                </a:tc>
                <a:tc>
                  <a:txBody>
                    <a:bodyPr/>
                    <a:lstStyle/>
                    <a:p>
                      <a:pPr algn="ctr"/>
                      <a:r>
                        <a:rPr lang="en-US" dirty="0" smtClean="0">
                          <a:latin typeface="Trebuchet MS" pitchFamily="34" charset="0"/>
                        </a:rPr>
                        <a:t>Att-4b</a:t>
                      </a:r>
                      <a:endParaRPr lang="en-US" dirty="0">
                        <a:latin typeface="Trebuchet MS" pitchFamily="34" charset="0"/>
                      </a:endParaRPr>
                    </a:p>
                  </a:txBody>
                  <a:tcPr/>
                </a:tc>
              </a:tr>
              <a:tr h="436625">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r>
                        <a:rPr lang="en-US" dirty="0" smtClean="0">
                          <a:latin typeface="Trebuchet MS" pitchFamily="34" charset="0"/>
                        </a:rPr>
                        <a:t>Training &amp; Study Tour</a:t>
                      </a:r>
                      <a:endParaRPr lang="en-US" dirty="0">
                        <a:latin typeface="Trebuchet MS" pitchFamily="34" charset="0"/>
                      </a:endParaRPr>
                    </a:p>
                  </a:txBody>
                  <a:tcPr/>
                </a:tc>
                <a:tc>
                  <a:txBody>
                    <a:bodyPr/>
                    <a:lstStyle/>
                    <a:p>
                      <a:pPr algn="ctr"/>
                      <a:r>
                        <a:rPr lang="en-US" dirty="0" smtClean="0">
                          <a:latin typeface="Trebuchet MS" pitchFamily="34" charset="0"/>
                        </a:rPr>
                        <a:t>3100</a:t>
                      </a:r>
                      <a:endParaRPr lang="en-US" dirty="0">
                        <a:latin typeface="Trebuchet MS" pitchFamily="34" charset="0"/>
                      </a:endParaRPr>
                    </a:p>
                  </a:txBody>
                  <a:tcPr/>
                </a:tc>
                <a:tc>
                  <a:txBody>
                    <a:bodyPr/>
                    <a:lstStyle/>
                    <a:p>
                      <a:pPr algn="ctr"/>
                      <a:r>
                        <a:rPr lang="en-US" dirty="0" smtClean="0">
                          <a:latin typeface="Trebuchet MS" pitchFamily="34" charset="0"/>
                        </a:rPr>
                        <a:t>13,85.00</a:t>
                      </a:r>
                      <a:endParaRPr lang="en-US" dirty="0">
                        <a:latin typeface="Trebuchet MS" pitchFamily="34" charset="0"/>
                      </a:endParaRPr>
                    </a:p>
                  </a:txBody>
                  <a:tcPr/>
                </a:tc>
                <a:tc>
                  <a:txBody>
                    <a:bodyPr/>
                    <a:lstStyle/>
                    <a:p>
                      <a:pPr algn="ctr"/>
                      <a:r>
                        <a:rPr lang="en-US" dirty="0" smtClean="0">
                          <a:latin typeface="Trebuchet MS" pitchFamily="34" charset="0"/>
                        </a:rPr>
                        <a:t>11.79</a:t>
                      </a:r>
                      <a:endParaRPr lang="en-US" dirty="0">
                        <a:latin typeface="Trebuchet MS" pitchFamily="34" charset="0"/>
                      </a:endParaRPr>
                    </a:p>
                  </a:txBody>
                  <a:tcPr/>
                </a:tc>
                <a:tc>
                  <a:txBody>
                    <a:bodyPr/>
                    <a:lstStyle/>
                    <a:p>
                      <a:pPr algn="ctr"/>
                      <a:r>
                        <a:rPr lang="en-US" dirty="0" smtClean="0">
                          <a:latin typeface="Trebuchet MS" pitchFamily="34" charset="0"/>
                        </a:rPr>
                        <a:t>Att-4d</a:t>
                      </a:r>
                      <a:endParaRPr lang="en-US" dirty="0">
                        <a:latin typeface="Trebuchet MS" pitchFamily="34" charset="0"/>
                      </a:endParaRPr>
                    </a:p>
                  </a:txBody>
                  <a:tcPr/>
                </a:tc>
              </a:tr>
              <a:tr h="436625">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r>
                        <a:rPr lang="en-US" dirty="0" smtClean="0">
                          <a:latin typeface="Trebuchet MS" pitchFamily="34" charset="0"/>
                        </a:rPr>
                        <a:t>Repair</a:t>
                      </a:r>
                      <a:r>
                        <a:rPr lang="en-US" baseline="0" dirty="0" smtClean="0">
                          <a:latin typeface="Trebuchet MS" pitchFamily="34" charset="0"/>
                        </a:rPr>
                        <a:t>, Maintenance &amp; Rehabilitation</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1,50.00</a:t>
                      </a:r>
                      <a:endParaRPr lang="en-US" dirty="0">
                        <a:latin typeface="Trebuchet MS" pitchFamily="34" charset="0"/>
                      </a:endParaRPr>
                    </a:p>
                  </a:txBody>
                  <a:tcPr/>
                </a:tc>
                <a:tc>
                  <a:txBody>
                    <a:bodyPr/>
                    <a:lstStyle/>
                    <a:p>
                      <a:pPr algn="ctr"/>
                      <a:r>
                        <a:rPr lang="en-US" dirty="0" smtClean="0">
                          <a:latin typeface="Trebuchet MS" pitchFamily="34" charset="0"/>
                        </a:rPr>
                        <a:t>83.45</a:t>
                      </a:r>
                      <a:endParaRPr lang="en-US" dirty="0">
                        <a:latin typeface="Trebuchet MS" pitchFamily="34" charset="0"/>
                      </a:endParaRPr>
                    </a:p>
                  </a:txBody>
                  <a:tcPr/>
                </a:tc>
                <a:tc>
                  <a:txBody>
                    <a:bodyPr/>
                    <a:lstStyle/>
                    <a:p>
                      <a:pPr algn="ctr"/>
                      <a:r>
                        <a:rPr lang="en-US" dirty="0" smtClean="0">
                          <a:latin typeface="Trebuchet MS" pitchFamily="34" charset="0"/>
                        </a:rPr>
                        <a:t>Att-3b</a:t>
                      </a:r>
                      <a:endParaRPr lang="en-US" dirty="0">
                        <a:latin typeface="Trebuchet MS" pitchFamily="34" charset="0"/>
                      </a:endParaRPr>
                    </a:p>
                  </a:txBody>
                  <a:tcPr/>
                </a:tc>
              </a:tr>
              <a:tr h="436625">
                <a:tc>
                  <a:txBody>
                    <a:bodyPr/>
                    <a:lstStyle/>
                    <a:p>
                      <a:pPr algn="ctr"/>
                      <a:r>
                        <a:rPr lang="en-US" dirty="0" smtClean="0">
                          <a:latin typeface="Trebuchet MS" pitchFamily="34" charset="0"/>
                        </a:rPr>
                        <a:t>8)</a:t>
                      </a:r>
                      <a:endParaRPr lang="en-US" dirty="0">
                        <a:latin typeface="Trebuchet MS" pitchFamily="34" charset="0"/>
                      </a:endParaRPr>
                    </a:p>
                  </a:txBody>
                  <a:tcPr/>
                </a:tc>
                <a:tc gridSpan="2">
                  <a:txBody>
                    <a:bodyPr/>
                    <a:lstStyle/>
                    <a:p>
                      <a:pPr algn="r"/>
                      <a:r>
                        <a:rPr lang="en-US" dirty="0" smtClean="0">
                          <a:latin typeface="Trebuchet MS" pitchFamily="34" charset="0"/>
                        </a:rPr>
                        <a:t>Sub Total Revenue Component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98,04.57</a:t>
                      </a:r>
                      <a:endParaRPr lang="en-US" dirty="0">
                        <a:latin typeface="Trebuchet MS" pitchFamily="34" charset="0"/>
                      </a:endParaRPr>
                    </a:p>
                  </a:txBody>
                  <a:tcPr/>
                </a:tc>
                <a:tc>
                  <a:txBody>
                    <a:bodyPr/>
                    <a:lstStyle/>
                    <a:p>
                      <a:pPr algn="ctr"/>
                      <a:r>
                        <a:rPr lang="en-US" dirty="0" smtClean="0">
                          <a:latin typeface="Trebuchet MS" pitchFamily="34" charset="0"/>
                        </a:rPr>
                        <a:t>83.45</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
        <p:nvSpPr>
          <p:cNvPr id="7" name="TextBox 6"/>
          <p:cNvSpPr txBox="1"/>
          <p:nvPr/>
        </p:nvSpPr>
        <p:spPr>
          <a:xfrm>
            <a:off x="1333500" y="1638300"/>
            <a:ext cx="2971800" cy="415498"/>
          </a:xfrm>
          <a:prstGeom prst="rect">
            <a:avLst/>
          </a:prstGeom>
          <a:noFill/>
        </p:spPr>
        <p:txBody>
          <a:bodyPr wrap="square" rtlCol="0">
            <a:spAutoFit/>
          </a:bodyPr>
          <a:lstStyle/>
          <a:p>
            <a:r>
              <a:rPr lang="en-US" dirty="0" smtClean="0"/>
              <a:t>A) Revenue Component</a:t>
            </a:r>
            <a:endParaRPr lang="en-US" dirty="0"/>
          </a:p>
        </p:txBody>
      </p:sp>
    </p:spTree>
    <p:extLst>
      <p:ext uri="{BB962C8B-B14F-4D97-AF65-F5344CB8AC3E}">
        <p14:creationId xmlns:p14="http://schemas.microsoft.com/office/powerpoint/2010/main" val="2670506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9372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Consolidated Item &amp; </a:t>
            </a:r>
            <a:r>
              <a:rPr lang="en-US" dirty="0" err="1" smtClean="0">
                <a:latin typeface="Trebuchet MS" pitchFamily="34" charset="0"/>
              </a:rPr>
              <a:t>Cost_</a:t>
            </a:r>
            <a:r>
              <a:rPr lang="en-US" sz="2200" dirty="0" err="1" smtClean="0">
                <a:latin typeface="Trebuchet MS" pitchFamily="34" charset="0"/>
              </a:rPr>
              <a:t>Cont</a:t>
            </a:r>
            <a:r>
              <a:rPr lang="en-US" sz="2200" dirty="0" smtClean="0">
                <a:latin typeface="Trebuchet MS" pitchFamily="34" charset="0"/>
              </a:rPr>
              <a:t>…</a:t>
            </a:r>
            <a:endParaRPr lang="en-US" sz="2200" dirty="0">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22189998"/>
              </p:ext>
            </p:extLst>
          </p:nvPr>
        </p:nvGraphicFramePr>
        <p:xfrm>
          <a:off x="1333500" y="1932861"/>
          <a:ext cx="8586082" cy="4810839"/>
        </p:xfrm>
        <a:graphic>
          <a:graphicData uri="http://schemas.openxmlformats.org/drawingml/2006/table">
            <a:tbl>
              <a:tblPr firstRow="1" bandRow="1">
                <a:tableStyleId>{5C22544A-7EE6-4342-B048-85BDC9FD1C3A}</a:tableStyleId>
              </a:tblPr>
              <a:tblGrid>
                <a:gridCol w="813682"/>
                <a:gridCol w="3200400"/>
                <a:gridCol w="914400"/>
                <a:gridCol w="1447800"/>
                <a:gridCol w="838200"/>
                <a:gridCol w="1371600"/>
              </a:tblGrid>
              <a:tr h="801273">
                <a:tc>
                  <a:txBody>
                    <a:bodyPr/>
                    <a:lstStyle/>
                    <a:p>
                      <a:pPr algn="ctr"/>
                      <a:r>
                        <a:rPr lang="en-US" dirty="0" smtClean="0">
                          <a:latin typeface="Trebuchet MS" pitchFamily="34" charset="0"/>
                        </a:rPr>
                        <a:t>Serial No. </a:t>
                      </a:r>
                      <a:endParaRPr lang="en-US" dirty="0">
                        <a:latin typeface="Trebuchet MS" pitchFamily="34" charset="0"/>
                      </a:endParaRPr>
                    </a:p>
                  </a:txBody>
                  <a:tcPr anchor="ctr"/>
                </a:tc>
                <a:tc>
                  <a:txBody>
                    <a:bodyPr/>
                    <a:lstStyle/>
                    <a:p>
                      <a:pPr algn="ctr"/>
                      <a:r>
                        <a:rPr lang="en-US" dirty="0" smtClean="0">
                          <a:latin typeface="Trebuchet MS" pitchFamily="34" charset="0"/>
                        </a:rPr>
                        <a:t>Items</a:t>
                      </a:r>
                      <a:endParaRPr lang="en-US" dirty="0">
                        <a:latin typeface="Trebuchet MS" pitchFamily="34" charset="0"/>
                      </a:endParaRPr>
                    </a:p>
                  </a:txBody>
                  <a:tcPr anchor="ctr"/>
                </a:tc>
                <a:tc>
                  <a:txBody>
                    <a:bodyPr/>
                    <a:lstStyle/>
                    <a:p>
                      <a:pPr algn="ctr"/>
                      <a:r>
                        <a:rPr lang="en-US" dirty="0" smtClean="0">
                          <a:latin typeface="Trebuchet MS" pitchFamily="34" charset="0"/>
                        </a:rPr>
                        <a:t>Unit/</a:t>
                      </a:r>
                    </a:p>
                    <a:p>
                      <a:pPr algn="ctr"/>
                      <a:r>
                        <a:rPr lang="en-US" dirty="0" smtClean="0">
                          <a:latin typeface="Trebuchet MS" pitchFamily="34" charset="0"/>
                        </a:rPr>
                        <a:t>Qty.</a:t>
                      </a:r>
                      <a:endParaRPr lang="en-US" dirty="0">
                        <a:latin typeface="Trebuchet MS" pitchFamily="34" charset="0"/>
                      </a:endParaRPr>
                    </a:p>
                  </a:txBody>
                  <a:tcPr anchor="ctr"/>
                </a:tc>
                <a:tc>
                  <a:txBody>
                    <a:bodyPr/>
                    <a:lstStyle/>
                    <a:p>
                      <a:pPr algn="ctr"/>
                      <a:r>
                        <a:rPr lang="en-US" dirty="0" smtClean="0">
                          <a:latin typeface="Trebuchet MS" pitchFamily="34" charset="0"/>
                        </a:rPr>
                        <a:t>Estimated Cost (Taka)</a:t>
                      </a:r>
                      <a:endParaRPr lang="en-US" dirty="0">
                        <a:latin typeface="Trebuchet MS" pitchFamily="34" charset="0"/>
                      </a:endParaRPr>
                    </a:p>
                  </a:txBody>
                  <a:tcPr anchor="ctr"/>
                </a:tc>
                <a:tc>
                  <a:txBody>
                    <a:bodyPr/>
                    <a:lstStyle/>
                    <a:p>
                      <a:pPr algn="ctr"/>
                      <a:r>
                        <a:rPr lang="en-US" dirty="0" smtClean="0">
                          <a:latin typeface="Trebuchet MS" pitchFamily="34" charset="0"/>
                        </a:rPr>
                        <a:t>%</a:t>
                      </a:r>
                      <a:endParaRPr lang="en-US" dirty="0">
                        <a:latin typeface="Trebuchet MS" pitchFamily="34" charset="0"/>
                      </a:endParaRPr>
                    </a:p>
                  </a:txBody>
                  <a:tcPr anchor="ctr"/>
                </a:tc>
                <a:tc>
                  <a:txBody>
                    <a:bodyPr/>
                    <a:lstStyle/>
                    <a:p>
                      <a:pPr algn="ctr"/>
                      <a:r>
                        <a:rPr lang="en-US" dirty="0" smtClean="0">
                          <a:latin typeface="Trebuchet MS" pitchFamily="34" charset="0"/>
                        </a:rPr>
                        <a:t>Details</a:t>
                      </a:r>
                      <a:endParaRPr lang="en-US" dirty="0">
                        <a:latin typeface="Trebuchet MS" pitchFamily="34" charset="0"/>
                      </a:endParaRPr>
                    </a:p>
                  </a:txBody>
                  <a:tcPr anchor="ct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Furniture of PIU</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7.73</a:t>
                      </a:r>
                      <a:endParaRPr lang="en-US" dirty="0">
                        <a:latin typeface="Trebuchet MS" pitchFamily="34" charset="0"/>
                      </a:endParaRPr>
                    </a:p>
                  </a:txBody>
                  <a:tcPr/>
                </a:tc>
                <a:tc>
                  <a:txBody>
                    <a:bodyPr/>
                    <a:lstStyle/>
                    <a:p>
                      <a:pPr algn="ctr"/>
                      <a:r>
                        <a:rPr lang="en-US" dirty="0" smtClean="0">
                          <a:latin typeface="Trebuchet MS" pitchFamily="34" charset="0"/>
                        </a:rPr>
                        <a:t>0.07</a:t>
                      </a:r>
                      <a:endParaRPr lang="en-US" dirty="0">
                        <a:latin typeface="Trebuchet MS" pitchFamily="34" charset="0"/>
                      </a:endParaRPr>
                    </a:p>
                  </a:txBody>
                  <a:tcPr/>
                </a:tc>
                <a:tc>
                  <a:txBody>
                    <a:bodyPr/>
                    <a:lstStyle/>
                    <a:p>
                      <a:pPr algn="ctr"/>
                      <a:r>
                        <a:rPr lang="en-US" dirty="0" smtClean="0">
                          <a:latin typeface="Trebuchet MS" pitchFamily="34" charset="0"/>
                        </a:rPr>
                        <a:t>Att-3c</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Office Equipment</a:t>
                      </a:r>
                      <a:r>
                        <a:rPr lang="en-US" baseline="0" dirty="0" smtClean="0">
                          <a:latin typeface="Trebuchet MS" pitchFamily="34" charset="0"/>
                        </a:rPr>
                        <a:t> for PIU</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13.80</a:t>
                      </a:r>
                      <a:endParaRPr lang="en-US" dirty="0">
                        <a:latin typeface="Trebuchet MS" pitchFamily="34" charset="0"/>
                      </a:endParaRPr>
                    </a:p>
                  </a:txBody>
                  <a:tcPr/>
                </a:tc>
                <a:tc>
                  <a:txBody>
                    <a:bodyPr/>
                    <a:lstStyle/>
                    <a:p>
                      <a:pPr algn="ctr"/>
                      <a:r>
                        <a:rPr lang="en-US" dirty="0" smtClean="0">
                          <a:latin typeface="Trebuchet MS" pitchFamily="34" charset="0"/>
                        </a:rPr>
                        <a:t>0.12</a:t>
                      </a:r>
                      <a:endParaRPr lang="en-US" dirty="0">
                        <a:latin typeface="Trebuchet MS" pitchFamily="34" charset="0"/>
                      </a:endParaRPr>
                    </a:p>
                  </a:txBody>
                  <a:tcPr/>
                </a:tc>
                <a:tc>
                  <a:txBody>
                    <a:bodyPr/>
                    <a:lstStyle/>
                    <a:p>
                      <a:pPr algn="ctr"/>
                      <a:r>
                        <a:rPr lang="en-US" dirty="0" smtClean="0">
                          <a:latin typeface="Trebuchet MS" pitchFamily="34" charset="0"/>
                        </a:rPr>
                        <a:t>Att-3c</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r>
                        <a:rPr lang="en-US" dirty="0" smtClean="0">
                          <a:latin typeface="Trebuchet MS" pitchFamily="34" charset="0"/>
                        </a:rPr>
                        <a:t>Computer Equipment</a:t>
                      </a:r>
                      <a:r>
                        <a:rPr lang="en-US" baseline="0" dirty="0" smtClean="0">
                          <a:latin typeface="Trebuchet MS" pitchFamily="34" charset="0"/>
                        </a:rPr>
                        <a:t> for PIU</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17.15</a:t>
                      </a:r>
                      <a:endParaRPr lang="en-US" dirty="0">
                        <a:latin typeface="Trebuchet MS" pitchFamily="34" charset="0"/>
                      </a:endParaRPr>
                    </a:p>
                  </a:txBody>
                  <a:tcPr/>
                </a:tc>
                <a:tc>
                  <a:txBody>
                    <a:bodyPr/>
                    <a:lstStyle/>
                    <a:p>
                      <a:pPr algn="ctr"/>
                      <a:r>
                        <a:rPr lang="en-US" dirty="0" smtClean="0">
                          <a:latin typeface="Trebuchet MS" pitchFamily="34" charset="0"/>
                        </a:rPr>
                        <a:t>0.15</a:t>
                      </a:r>
                      <a:endParaRPr lang="en-US" dirty="0">
                        <a:latin typeface="Trebuchet MS" pitchFamily="34" charset="0"/>
                      </a:endParaRPr>
                    </a:p>
                  </a:txBody>
                  <a:tcPr/>
                </a:tc>
                <a:tc>
                  <a:txBody>
                    <a:bodyPr/>
                    <a:lstStyle/>
                    <a:p>
                      <a:pPr algn="ctr"/>
                      <a:r>
                        <a:rPr lang="en-US" dirty="0" smtClean="0">
                          <a:latin typeface="Trebuchet MS" pitchFamily="34" charset="0"/>
                        </a:rPr>
                        <a:t>Att-2</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r>
                        <a:rPr lang="en-US" dirty="0" smtClean="0">
                          <a:latin typeface="Trebuchet MS" pitchFamily="34" charset="0"/>
                        </a:rPr>
                        <a:t>PIU Operation</a:t>
                      </a:r>
                      <a:r>
                        <a:rPr lang="en-US" baseline="0" dirty="0" smtClean="0">
                          <a:latin typeface="Trebuchet MS" pitchFamily="34" charset="0"/>
                        </a:rPr>
                        <a:t> Cost</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11,43.00</a:t>
                      </a:r>
                      <a:endParaRPr lang="en-US" dirty="0">
                        <a:latin typeface="Trebuchet MS" pitchFamily="34" charset="0"/>
                      </a:endParaRPr>
                    </a:p>
                  </a:txBody>
                  <a:tcPr/>
                </a:tc>
                <a:tc>
                  <a:txBody>
                    <a:bodyPr/>
                    <a:lstStyle/>
                    <a:p>
                      <a:pPr algn="ctr"/>
                      <a:r>
                        <a:rPr lang="en-US" dirty="0" smtClean="0">
                          <a:latin typeface="Trebuchet MS" pitchFamily="34" charset="0"/>
                        </a:rPr>
                        <a:t>9.73</a:t>
                      </a:r>
                      <a:endParaRPr lang="en-US" dirty="0">
                        <a:latin typeface="Trebuchet MS" pitchFamily="34" charset="0"/>
                      </a:endParaRPr>
                    </a:p>
                  </a:txBody>
                  <a:tcPr/>
                </a:tc>
                <a:tc>
                  <a:txBody>
                    <a:bodyPr/>
                    <a:lstStyle/>
                    <a:p>
                      <a:pPr algn="ctr"/>
                      <a:r>
                        <a:rPr lang="en-US" dirty="0" smtClean="0">
                          <a:latin typeface="Trebuchet MS" pitchFamily="34" charset="0"/>
                        </a:rPr>
                        <a:t>Att-3d</a:t>
                      </a:r>
                      <a:endParaRPr lang="en-US" dirty="0">
                        <a:latin typeface="Trebuchet MS" pitchFamily="34" charset="0"/>
                      </a:endParaRPr>
                    </a:p>
                  </a:txBody>
                  <a:tcPr/>
                </a:tc>
              </a:tr>
              <a:tr h="46423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r>
                        <a:rPr lang="en-US" dirty="0" smtClean="0">
                          <a:latin typeface="Trebuchet MS" pitchFamily="34" charset="0"/>
                        </a:rPr>
                        <a:t>Vehicle for PIU</a:t>
                      </a:r>
                      <a:endParaRPr lang="en-US" dirty="0">
                        <a:latin typeface="Trebuchet MS" pitchFamily="34" charset="0"/>
                      </a:endParaRPr>
                    </a:p>
                  </a:txBody>
                  <a:tcPr/>
                </a:tc>
                <a:tc>
                  <a:txBody>
                    <a:bodyPr/>
                    <a:lstStyle/>
                    <a:p>
                      <a:pPr algn="ctr"/>
                      <a:r>
                        <a:rPr lang="en-US" dirty="0" smtClean="0">
                          <a:latin typeface="Trebuchet MS" pitchFamily="34" charset="0"/>
                        </a:rPr>
                        <a:t>10</a:t>
                      </a:r>
                      <a:endParaRPr lang="en-US" dirty="0">
                        <a:latin typeface="Trebuchet MS" pitchFamily="34" charset="0"/>
                      </a:endParaRPr>
                    </a:p>
                  </a:txBody>
                  <a:tcPr/>
                </a:tc>
                <a:tc>
                  <a:txBody>
                    <a:bodyPr/>
                    <a:lstStyle/>
                    <a:p>
                      <a:pPr algn="ctr"/>
                      <a:r>
                        <a:rPr lang="en-US" dirty="0" smtClean="0">
                          <a:latin typeface="Trebuchet MS" pitchFamily="34" charset="0"/>
                        </a:rPr>
                        <a:t>5,60.00</a:t>
                      </a:r>
                      <a:endParaRPr lang="en-US" dirty="0">
                        <a:latin typeface="Trebuchet MS" pitchFamily="34" charset="0"/>
                      </a:endParaRPr>
                    </a:p>
                  </a:txBody>
                  <a:tcPr/>
                </a:tc>
                <a:tc>
                  <a:txBody>
                    <a:bodyPr/>
                    <a:lstStyle/>
                    <a:p>
                      <a:pPr algn="ctr"/>
                      <a:r>
                        <a:rPr lang="en-US" dirty="0" smtClean="0">
                          <a:latin typeface="Trebuchet MS" pitchFamily="34" charset="0"/>
                        </a:rPr>
                        <a:t>4.77</a:t>
                      </a:r>
                      <a:endParaRPr lang="en-US" dirty="0">
                        <a:latin typeface="Trebuchet MS" pitchFamily="34" charset="0"/>
                      </a:endParaRPr>
                    </a:p>
                  </a:txBody>
                  <a:tcPr/>
                </a:tc>
                <a:tc>
                  <a:txBody>
                    <a:bodyPr/>
                    <a:lstStyle/>
                    <a:p>
                      <a:pPr algn="ctr"/>
                      <a:r>
                        <a:rPr lang="en-US" dirty="0" smtClean="0">
                          <a:latin typeface="Trebuchet MS" pitchFamily="34" charset="0"/>
                        </a:rPr>
                        <a:t>Att-3d</a:t>
                      </a:r>
                      <a:endParaRPr lang="en-US" dirty="0">
                        <a:latin typeface="Trebuchet MS" pitchFamily="34" charset="0"/>
                      </a:endParaRPr>
                    </a:p>
                  </a:txBody>
                  <a:tcPr/>
                </a:tc>
              </a:tr>
              <a:tr h="464230">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r>
                        <a:rPr lang="en-US" dirty="0" smtClean="0">
                          <a:latin typeface="Trebuchet MS" pitchFamily="34" charset="0"/>
                        </a:rPr>
                        <a:t>Connectivity</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130.00</a:t>
                      </a:r>
                      <a:endParaRPr lang="en-US" dirty="0">
                        <a:latin typeface="Trebuchet MS" pitchFamily="34" charset="0"/>
                      </a:endParaRPr>
                    </a:p>
                  </a:txBody>
                  <a:tcPr/>
                </a:tc>
                <a:tc>
                  <a:txBody>
                    <a:bodyPr/>
                    <a:lstStyle/>
                    <a:p>
                      <a:pPr algn="ctr"/>
                      <a:r>
                        <a:rPr lang="en-US" dirty="0" smtClean="0">
                          <a:latin typeface="Trebuchet MS" pitchFamily="34" charset="0"/>
                        </a:rPr>
                        <a:t>1.11</a:t>
                      </a:r>
                      <a:endParaRPr lang="en-US" dirty="0">
                        <a:latin typeface="Trebuchet MS" pitchFamily="34" charset="0"/>
                      </a:endParaRPr>
                    </a:p>
                  </a:txBody>
                  <a:tcPr/>
                </a:tc>
                <a:tc>
                  <a:txBody>
                    <a:bodyPr/>
                    <a:lstStyle/>
                    <a:p>
                      <a:pPr algn="ctr"/>
                      <a:r>
                        <a:rPr lang="en-US" dirty="0" smtClean="0">
                          <a:latin typeface="Trebuchet MS" pitchFamily="34" charset="0"/>
                        </a:rPr>
                        <a:t>Att-4a</a:t>
                      </a:r>
                      <a:endParaRPr lang="en-US" dirty="0">
                        <a:latin typeface="Trebuchet MS" pitchFamily="34" charset="0"/>
                      </a:endParaRPr>
                    </a:p>
                  </a:txBody>
                  <a:tcPr/>
                </a:tc>
              </a:tr>
              <a:tr h="680548">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r>
                        <a:rPr lang="en-US" dirty="0" smtClean="0">
                          <a:latin typeface="Trebuchet MS" pitchFamily="34" charset="0"/>
                        </a:rPr>
                        <a:t>Server for HQ &amp; Computer Equipment for Field</a:t>
                      </a:r>
                      <a:endParaRPr lang="en-US" dirty="0">
                        <a:latin typeface="Trebuchet MS" pitchFamily="34" charset="0"/>
                      </a:endParaRPr>
                    </a:p>
                  </a:txBody>
                  <a:tcPr/>
                </a:tc>
                <a:tc>
                  <a:txBody>
                    <a:bodyPr/>
                    <a:lstStyle/>
                    <a:p>
                      <a:pPr algn="ctr"/>
                      <a:r>
                        <a:rPr lang="en-US" dirty="0" smtClean="0">
                          <a:latin typeface="Trebuchet MS" pitchFamily="34" charset="0"/>
                        </a:rPr>
                        <a:t>LS</a:t>
                      </a:r>
                      <a:endParaRPr lang="en-US" dirty="0">
                        <a:latin typeface="Trebuchet MS" pitchFamily="34" charset="0"/>
                      </a:endParaRPr>
                    </a:p>
                  </a:txBody>
                  <a:tcPr/>
                </a:tc>
                <a:tc>
                  <a:txBody>
                    <a:bodyPr/>
                    <a:lstStyle/>
                    <a:p>
                      <a:pPr algn="ctr"/>
                      <a:r>
                        <a:rPr lang="en-US" dirty="0" smtClean="0">
                          <a:latin typeface="Trebuchet MS" pitchFamily="34" charset="0"/>
                        </a:rPr>
                        <a:t>10,99.57</a:t>
                      </a:r>
                      <a:endParaRPr lang="en-US" dirty="0">
                        <a:latin typeface="Trebuchet MS" pitchFamily="34" charset="0"/>
                      </a:endParaRPr>
                    </a:p>
                  </a:txBody>
                  <a:tcPr/>
                </a:tc>
                <a:tc>
                  <a:txBody>
                    <a:bodyPr/>
                    <a:lstStyle/>
                    <a:p>
                      <a:pPr algn="ctr"/>
                      <a:r>
                        <a:rPr lang="en-US" dirty="0" smtClean="0">
                          <a:latin typeface="Trebuchet MS" pitchFamily="34" charset="0"/>
                        </a:rPr>
                        <a:t>9.36</a:t>
                      </a:r>
                      <a:endParaRPr lang="en-US" dirty="0">
                        <a:latin typeface="Trebuchet MS" pitchFamily="34" charset="0"/>
                      </a:endParaRPr>
                    </a:p>
                  </a:txBody>
                  <a:tcPr/>
                </a:tc>
                <a:tc>
                  <a:txBody>
                    <a:bodyPr/>
                    <a:lstStyle/>
                    <a:p>
                      <a:pPr algn="ctr"/>
                      <a:r>
                        <a:rPr lang="en-US" dirty="0" smtClean="0">
                          <a:latin typeface="Trebuchet MS" pitchFamily="34" charset="0"/>
                        </a:rPr>
                        <a:t>Att-4c</a:t>
                      </a:r>
                      <a:endParaRPr lang="en-US" dirty="0">
                        <a:latin typeface="Trebuchet MS" pitchFamily="34" charset="0"/>
                      </a:endParaRPr>
                    </a:p>
                  </a:txBody>
                  <a:tcPr/>
                </a:tc>
              </a:tr>
              <a:tr h="543638">
                <a:tc>
                  <a:txBody>
                    <a:bodyPr/>
                    <a:lstStyle/>
                    <a:p>
                      <a:pPr algn="ctr"/>
                      <a:r>
                        <a:rPr lang="en-US" dirty="0" smtClean="0">
                          <a:latin typeface="Trebuchet MS" pitchFamily="34" charset="0"/>
                        </a:rPr>
                        <a:t>8)</a:t>
                      </a:r>
                      <a:endParaRPr lang="en-US" dirty="0">
                        <a:latin typeface="Trebuchet MS" pitchFamily="34" charset="0"/>
                      </a:endParaRPr>
                    </a:p>
                  </a:txBody>
                  <a:tcPr/>
                </a:tc>
                <a:tc gridSpan="2">
                  <a:txBody>
                    <a:bodyPr/>
                    <a:lstStyle/>
                    <a:p>
                      <a:pPr algn="r"/>
                      <a:r>
                        <a:rPr lang="en-US" dirty="0" smtClean="0">
                          <a:latin typeface="Trebuchet MS" pitchFamily="34" charset="0"/>
                        </a:rPr>
                        <a:t>Sub Total Capital Component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18,28.18</a:t>
                      </a:r>
                      <a:endParaRPr lang="en-US" dirty="0">
                        <a:latin typeface="Trebuchet MS" pitchFamily="34" charset="0"/>
                      </a:endParaRPr>
                    </a:p>
                  </a:txBody>
                  <a:tcPr/>
                </a:tc>
                <a:tc>
                  <a:txBody>
                    <a:bodyPr/>
                    <a:lstStyle/>
                    <a:p>
                      <a:pPr algn="ctr"/>
                      <a:r>
                        <a:rPr lang="en-US" dirty="0" smtClean="0">
                          <a:latin typeface="Trebuchet MS" pitchFamily="34" charset="0"/>
                        </a:rPr>
                        <a:t>9.36</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
        <p:nvSpPr>
          <p:cNvPr id="4" name="TextBox 3"/>
          <p:cNvSpPr txBox="1"/>
          <p:nvPr/>
        </p:nvSpPr>
        <p:spPr>
          <a:xfrm>
            <a:off x="1333500" y="1508760"/>
            <a:ext cx="3048000" cy="415498"/>
          </a:xfrm>
          <a:prstGeom prst="rect">
            <a:avLst/>
          </a:prstGeom>
          <a:noFill/>
        </p:spPr>
        <p:txBody>
          <a:bodyPr wrap="square" rtlCol="0">
            <a:spAutoFit/>
          </a:bodyPr>
          <a:lstStyle/>
          <a:p>
            <a:r>
              <a:rPr lang="en-US" dirty="0" smtClean="0"/>
              <a:t>B) Capital Component</a:t>
            </a:r>
            <a:endParaRPr lang="en-US" dirty="0"/>
          </a:p>
        </p:txBody>
      </p:sp>
    </p:spTree>
    <p:extLst>
      <p:ext uri="{BB962C8B-B14F-4D97-AF65-F5344CB8AC3E}">
        <p14:creationId xmlns:p14="http://schemas.microsoft.com/office/powerpoint/2010/main" val="28420257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9372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Consolidated Item &amp; </a:t>
            </a:r>
            <a:r>
              <a:rPr lang="en-US" dirty="0" err="1" smtClean="0">
                <a:latin typeface="Trebuchet MS" pitchFamily="34" charset="0"/>
              </a:rPr>
              <a:t>Cost_</a:t>
            </a:r>
            <a:r>
              <a:rPr lang="en-US" sz="2200" dirty="0" err="1" smtClean="0">
                <a:latin typeface="Trebuchet MS" pitchFamily="34" charset="0"/>
              </a:rPr>
              <a:t>Cont</a:t>
            </a:r>
            <a:r>
              <a:rPr lang="en-US" sz="2200" dirty="0" smtClean="0">
                <a:latin typeface="Trebuchet MS" pitchFamily="34" charset="0"/>
              </a:rPr>
              <a:t>…</a:t>
            </a:r>
            <a:endParaRPr lang="en-US" sz="2200" dirty="0">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94890640"/>
              </p:ext>
            </p:extLst>
          </p:nvPr>
        </p:nvGraphicFramePr>
        <p:xfrm>
          <a:off x="1333500" y="2171700"/>
          <a:ext cx="8839199" cy="3201831"/>
        </p:xfrm>
        <a:graphic>
          <a:graphicData uri="http://schemas.openxmlformats.org/drawingml/2006/table">
            <a:tbl>
              <a:tblPr firstRow="1" bandRow="1">
                <a:tableStyleId>{5C22544A-7EE6-4342-B048-85BDC9FD1C3A}</a:tableStyleId>
              </a:tblPr>
              <a:tblGrid>
                <a:gridCol w="850334"/>
                <a:gridCol w="4086876"/>
                <a:gridCol w="1513016"/>
                <a:gridCol w="796324"/>
                <a:gridCol w="1592649"/>
              </a:tblGrid>
              <a:tr h="801273">
                <a:tc>
                  <a:txBody>
                    <a:bodyPr/>
                    <a:lstStyle/>
                    <a:p>
                      <a:pPr algn="ctr"/>
                      <a:r>
                        <a:rPr lang="en-US" dirty="0" smtClean="0">
                          <a:latin typeface="Trebuchet MS" pitchFamily="34" charset="0"/>
                        </a:rPr>
                        <a:t>Serial No. </a:t>
                      </a:r>
                      <a:endParaRPr lang="en-US" dirty="0">
                        <a:latin typeface="Trebuchet MS" pitchFamily="34" charset="0"/>
                      </a:endParaRPr>
                    </a:p>
                  </a:txBody>
                  <a:tcPr/>
                </a:tc>
                <a:tc>
                  <a:txBody>
                    <a:bodyPr/>
                    <a:lstStyle/>
                    <a:p>
                      <a:pPr algn="ctr"/>
                      <a:r>
                        <a:rPr lang="en-US" dirty="0" smtClean="0">
                          <a:latin typeface="Trebuchet MS" pitchFamily="34" charset="0"/>
                        </a:rPr>
                        <a:t>Items</a:t>
                      </a:r>
                      <a:endParaRPr lang="en-US" dirty="0">
                        <a:latin typeface="Trebuchet MS" pitchFamily="34" charset="0"/>
                      </a:endParaRPr>
                    </a:p>
                  </a:txBody>
                  <a:tcPr/>
                </a:tc>
                <a:tc>
                  <a:txBody>
                    <a:bodyPr/>
                    <a:lstStyle/>
                    <a:p>
                      <a:pPr algn="ctr"/>
                      <a:r>
                        <a:rPr lang="en-US" dirty="0" smtClean="0">
                          <a:latin typeface="Trebuchet MS" pitchFamily="34" charset="0"/>
                        </a:rPr>
                        <a:t>Estimated Cost (Taka)</a:t>
                      </a:r>
                      <a:endParaRPr lang="en-US" dirty="0">
                        <a:latin typeface="Trebuchet MS" pitchFamily="34" charset="0"/>
                      </a:endParaRPr>
                    </a:p>
                  </a:txBody>
                  <a:tcPr/>
                </a:tc>
                <a:tc>
                  <a:txBody>
                    <a:bodyPr/>
                    <a:lstStyle/>
                    <a:p>
                      <a:pPr algn="ctr"/>
                      <a:r>
                        <a:rPr lang="en-US" dirty="0" smtClean="0">
                          <a:latin typeface="Trebuchet MS" pitchFamily="34" charset="0"/>
                        </a:rPr>
                        <a:t>%</a:t>
                      </a:r>
                      <a:endParaRPr lang="en-US" dirty="0">
                        <a:latin typeface="Trebuchet MS" pitchFamily="34" charset="0"/>
                      </a:endParaRPr>
                    </a:p>
                  </a:txBody>
                  <a:tcPr/>
                </a:tc>
                <a:tc>
                  <a:txBody>
                    <a:bodyPr/>
                    <a:lstStyle/>
                    <a:p>
                      <a:pPr algn="ctr"/>
                      <a:r>
                        <a:rPr lang="en-US" dirty="0" smtClean="0">
                          <a:latin typeface="Trebuchet MS" pitchFamily="34" charset="0"/>
                        </a:rPr>
                        <a:t>Details</a:t>
                      </a:r>
                      <a:endParaRPr lang="en-US"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Sub Total Revenue</a:t>
                      </a:r>
                      <a:r>
                        <a:rPr lang="en-US" baseline="0" dirty="0" smtClean="0">
                          <a:latin typeface="Trebuchet MS" pitchFamily="34" charset="0"/>
                        </a:rPr>
                        <a:t> Component</a:t>
                      </a:r>
                      <a:endParaRPr lang="en-US" dirty="0">
                        <a:latin typeface="Trebuchet MS" pitchFamily="34" charset="0"/>
                      </a:endParaRPr>
                    </a:p>
                  </a:txBody>
                  <a:tcPr/>
                </a:tc>
                <a:tc>
                  <a:txBody>
                    <a:bodyPr/>
                    <a:lstStyle/>
                    <a:p>
                      <a:pPr algn="ctr"/>
                      <a:r>
                        <a:rPr lang="en-US" dirty="0" smtClean="0">
                          <a:latin typeface="Trebuchet MS" pitchFamily="34" charset="0"/>
                        </a:rPr>
                        <a:t>98,04.57</a:t>
                      </a:r>
                      <a:endParaRPr lang="en-US" dirty="0">
                        <a:latin typeface="Trebuchet MS" pitchFamily="34" charset="0"/>
                      </a:endParaRPr>
                    </a:p>
                  </a:txBody>
                  <a:tcPr/>
                </a:tc>
                <a:tc>
                  <a:txBody>
                    <a:bodyPr/>
                    <a:lstStyle/>
                    <a:p>
                      <a:pPr algn="ctr"/>
                      <a:r>
                        <a:rPr lang="en-US" dirty="0" smtClean="0">
                          <a:latin typeface="Trebuchet MS" pitchFamily="34" charset="0"/>
                        </a:rPr>
                        <a:t>83.85</a:t>
                      </a:r>
                      <a:endParaRPr lang="en-US" dirty="0">
                        <a:latin typeface="Trebuchet MS" pitchFamily="34" charset="0"/>
                      </a:endParaRPr>
                    </a:p>
                  </a:txBody>
                  <a:tcPr/>
                </a:tc>
                <a:tc>
                  <a:txBody>
                    <a:bodyPr/>
                    <a:lstStyle/>
                    <a:p>
                      <a:pPr algn="ctr"/>
                      <a:r>
                        <a:rPr lang="en-US" dirty="0" smtClean="0">
                          <a:latin typeface="Trebuchet MS" pitchFamily="34" charset="0"/>
                        </a:rPr>
                        <a:t>Check</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Sub Total Capital </a:t>
                      </a:r>
                      <a:r>
                        <a:rPr lang="en-US" baseline="0" dirty="0" smtClean="0">
                          <a:latin typeface="Trebuchet MS" pitchFamily="34" charset="0"/>
                        </a:rPr>
                        <a:t>Component</a:t>
                      </a:r>
                      <a:endParaRPr lang="en-US" dirty="0">
                        <a:latin typeface="Trebuchet MS" pitchFamily="34" charset="0"/>
                      </a:endParaRPr>
                    </a:p>
                  </a:txBody>
                  <a:tcPr/>
                </a:tc>
                <a:tc>
                  <a:txBody>
                    <a:bodyPr/>
                    <a:lstStyle/>
                    <a:p>
                      <a:pPr algn="ctr"/>
                      <a:r>
                        <a:rPr lang="en-US" dirty="0" smtClean="0">
                          <a:latin typeface="Trebuchet MS" pitchFamily="34" charset="0"/>
                        </a:rPr>
                        <a:t>18,28.18</a:t>
                      </a:r>
                      <a:endParaRPr lang="en-US" dirty="0">
                        <a:latin typeface="Trebuchet MS" pitchFamily="34" charset="0"/>
                      </a:endParaRPr>
                    </a:p>
                  </a:txBody>
                  <a:tcPr/>
                </a:tc>
                <a:tc>
                  <a:txBody>
                    <a:bodyPr/>
                    <a:lstStyle/>
                    <a:p>
                      <a:pPr algn="ctr"/>
                      <a:r>
                        <a:rPr lang="en-US" dirty="0" smtClean="0">
                          <a:latin typeface="Trebuchet MS" pitchFamily="34" charset="0"/>
                        </a:rPr>
                        <a:t>15.56</a:t>
                      </a:r>
                      <a:endParaRPr lang="en-US" dirty="0">
                        <a:latin typeface="Trebuchet MS" pitchFamily="34" charset="0"/>
                      </a:endParaRPr>
                    </a:p>
                  </a:txBody>
                  <a:tcPr/>
                </a:tc>
                <a:tc>
                  <a:txBody>
                    <a:bodyPr/>
                    <a:lstStyle/>
                    <a:p>
                      <a:pPr algn="ctr"/>
                      <a:r>
                        <a:rPr lang="en-US" dirty="0" smtClean="0">
                          <a:latin typeface="Trebuchet MS" pitchFamily="34" charset="0"/>
                        </a:rPr>
                        <a:t>Check</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r"/>
                      <a:r>
                        <a:rPr lang="en-US" dirty="0" smtClean="0">
                          <a:latin typeface="Trebuchet MS" pitchFamily="34" charset="0"/>
                        </a:rPr>
                        <a:t>Total Revenue and Capital Taka</a:t>
                      </a:r>
                      <a:endParaRPr lang="en-US" dirty="0">
                        <a:latin typeface="Trebuchet MS" pitchFamily="34" charset="0"/>
                      </a:endParaRPr>
                    </a:p>
                  </a:txBody>
                  <a:tcPr/>
                </a:tc>
                <a:tc>
                  <a:txBody>
                    <a:bodyPr/>
                    <a:lstStyle/>
                    <a:p>
                      <a:pPr algn="ctr"/>
                      <a:r>
                        <a:rPr lang="en-US" dirty="0" smtClean="0">
                          <a:latin typeface="Trebuchet MS" pitchFamily="34" charset="0"/>
                        </a:rPr>
                        <a:t>116,32.50</a:t>
                      </a:r>
                      <a:endParaRPr lang="en-US" dirty="0">
                        <a:latin typeface="Trebuchet MS" pitchFamily="34" charset="0"/>
                      </a:endParaRPr>
                    </a:p>
                  </a:txBody>
                  <a:tcPr/>
                </a:tc>
                <a:tc>
                  <a:txBody>
                    <a:bodyPr/>
                    <a:lstStyle/>
                    <a:p>
                      <a:pPr algn="ctr"/>
                      <a:r>
                        <a:rPr lang="en-US" dirty="0" smtClean="0">
                          <a:latin typeface="Trebuchet MS" pitchFamily="34" charset="0"/>
                        </a:rPr>
                        <a:t>99.01</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Price Contingency</a:t>
                      </a:r>
                      <a:endParaRPr lang="en-US" dirty="0">
                        <a:latin typeface="Trebuchet MS" pitchFamily="34" charset="0"/>
                      </a:endParaRPr>
                    </a:p>
                  </a:txBody>
                  <a:tcPr/>
                </a:tc>
                <a:tc>
                  <a:txBody>
                    <a:bodyPr/>
                    <a:lstStyle/>
                    <a:p>
                      <a:pPr algn="ctr"/>
                      <a:r>
                        <a:rPr lang="en-US" dirty="0" smtClean="0">
                          <a:latin typeface="Trebuchet MS" pitchFamily="34" charset="0"/>
                        </a:rPr>
                        <a:t>116.29</a:t>
                      </a:r>
                      <a:endParaRPr lang="en-US" dirty="0">
                        <a:latin typeface="Trebuchet MS" pitchFamily="34" charset="0"/>
                      </a:endParaRPr>
                    </a:p>
                  </a:txBody>
                  <a:tcPr/>
                </a:tc>
                <a:tc>
                  <a:txBody>
                    <a:bodyPr/>
                    <a:lstStyle/>
                    <a:p>
                      <a:pPr algn="ctr"/>
                      <a:r>
                        <a:rPr lang="en-US" dirty="0" smtClean="0">
                          <a:latin typeface="Trebuchet MS" pitchFamily="34" charset="0"/>
                        </a:rPr>
                        <a:t>0.99</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543638">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r"/>
                      <a:r>
                        <a:rPr lang="en-US" dirty="0" smtClean="0">
                          <a:latin typeface="Trebuchet MS" pitchFamily="34" charset="0"/>
                        </a:rPr>
                        <a:t>Total Taka</a:t>
                      </a:r>
                      <a:endParaRPr lang="en-US" dirty="0">
                        <a:latin typeface="Trebuchet MS" pitchFamily="34" charset="0"/>
                      </a:endParaRPr>
                    </a:p>
                  </a:txBody>
                  <a:tcPr/>
                </a:tc>
                <a:tc>
                  <a:txBody>
                    <a:bodyPr/>
                    <a:lstStyle/>
                    <a:p>
                      <a:pPr algn="ctr"/>
                      <a:r>
                        <a:rPr lang="en-US" dirty="0" smtClean="0">
                          <a:latin typeface="Trebuchet MS" pitchFamily="34" charset="0"/>
                        </a:rPr>
                        <a:t>117,49.04</a:t>
                      </a:r>
                      <a:endParaRPr lang="en-US" dirty="0">
                        <a:latin typeface="Trebuchet MS" pitchFamily="34" charset="0"/>
                      </a:endParaRPr>
                    </a:p>
                  </a:txBody>
                  <a:tcPr/>
                </a:tc>
                <a:tc>
                  <a:txBody>
                    <a:bodyPr/>
                    <a:lstStyle/>
                    <a:p>
                      <a:pPr algn="ctr"/>
                      <a:r>
                        <a:rPr lang="en-US" dirty="0" smtClean="0">
                          <a:latin typeface="Trebuchet MS" pitchFamily="34" charset="0"/>
                        </a:rPr>
                        <a:t>100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
        <p:nvSpPr>
          <p:cNvPr id="4" name="TextBox 3"/>
          <p:cNvSpPr txBox="1"/>
          <p:nvPr/>
        </p:nvSpPr>
        <p:spPr>
          <a:xfrm>
            <a:off x="1333500" y="1508760"/>
            <a:ext cx="4572000" cy="415498"/>
          </a:xfrm>
          <a:prstGeom prst="rect">
            <a:avLst/>
          </a:prstGeom>
          <a:noFill/>
        </p:spPr>
        <p:txBody>
          <a:bodyPr wrap="square" rtlCol="0">
            <a:spAutoFit/>
          </a:bodyPr>
          <a:lstStyle/>
          <a:p>
            <a:r>
              <a:rPr lang="en-US" dirty="0"/>
              <a:t>C</a:t>
            </a:r>
            <a:r>
              <a:rPr lang="en-US" dirty="0" smtClean="0"/>
              <a:t>) Total Revenue &amp; Capital  Component</a:t>
            </a:r>
            <a:endParaRPr lang="en-US" dirty="0"/>
          </a:p>
        </p:txBody>
      </p:sp>
    </p:spTree>
    <p:extLst>
      <p:ext uri="{BB962C8B-B14F-4D97-AF65-F5344CB8AC3E}">
        <p14:creationId xmlns:p14="http://schemas.microsoft.com/office/powerpoint/2010/main" val="1705339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9372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Manpower</a:t>
            </a:r>
            <a:r>
              <a:rPr lang="en-US" sz="3600" dirty="0" smtClean="0">
                <a:latin typeface="Trebuchet MS" pitchFamily="34" charset="0"/>
              </a:rPr>
              <a:t>_</a:t>
            </a:r>
            <a:r>
              <a:rPr lang="en-US" sz="2900" dirty="0" smtClean="0">
                <a:solidFill>
                  <a:srgbClr val="FF0000"/>
                </a:solidFill>
                <a:latin typeface="Trebuchet MS" pitchFamily="34" charset="0"/>
              </a:rPr>
              <a:t>Att_2</a:t>
            </a:r>
            <a:endParaRPr lang="en-US" sz="29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16641579"/>
              </p:ext>
            </p:extLst>
          </p:nvPr>
        </p:nvGraphicFramePr>
        <p:xfrm>
          <a:off x="1562100" y="1790700"/>
          <a:ext cx="8586082" cy="4295320"/>
        </p:xfrm>
        <a:graphic>
          <a:graphicData uri="http://schemas.openxmlformats.org/drawingml/2006/table">
            <a:tbl>
              <a:tblPr firstRow="1" bandRow="1">
                <a:tableStyleId>{5C22544A-7EE6-4342-B048-85BDC9FD1C3A}</a:tableStyleId>
              </a:tblPr>
              <a:tblGrid>
                <a:gridCol w="737482"/>
                <a:gridCol w="2819400"/>
                <a:gridCol w="634118"/>
                <a:gridCol w="1118482"/>
                <a:gridCol w="1295400"/>
                <a:gridCol w="1066800"/>
                <a:gridCol w="914400"/>
              </a:tblGrid>
              <a:tr h="609600">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Persons/Designation</a:t>
                      </a:r>
                      <a:endParaRPr lang="en-US" dirty="0">
                        <a:latin typeface="Trebuchet MS" pitchFamily="34" charset="0"/>
                      </a:endParaRPr>
                    </a:p>
                  </a:txBody>
                  <a:tcPr/>
                </a:tc>
                <a:tc>
                  <a:txBody>
                    <a:bodyPr/>
                    <a:lstStyle/>
                    <a:p>
                      <a:pPr algn="ctr"/>
                      <a:r>
                        <a:rPr lang="en-US" dirty="0"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Monthly </a:t>
                      </a:r>
                      <a:r>
                        <a:rPr lang="en-US" sz="1400" dirty="0" smtClean="0">
                          <a:latin typeface="Trebuchet MS" pitchFamily="34" charset="0"/>
                        </a:rPr>
                        <a:t>Pay (Taka)</a:t>
                      </a:r>
                      <a:endParaRPr lang="en-US" sz="1400" dirty="0">
                        <a:latin typeface="Trebuchet MS" pitchFamily="34" charset="0"/>
                      </a:endParaRPr>
                    </a:p>
                  </a:txBody>
                  <a:tcPr/>
                </a:tc>
                <a:tc>
                  <a:txBody>
                    <a:bodyPr/>
                    <a:lstStyle/>
                    <a:p>
                      <a:pPr algn="ctr"/>
                      <a:r>
                        <a:rPr lang="en-US" dirty="0" smtClean="0">
                          <a:latin typeface="Trebuchet MS" pitchFamily="34" charset="0"/>
                        </a:rPr>
                        <a:t>Monthly </a:t>
                      </a:r>
                      <a:r>
                        <a:rPr lang="en-US" sz="1600" dirty="0" smtClean="0">
                          <a:latin typeface="Trebuchet MS" pitchFamily="34" charset="0"/>
                        </a:rPr>
                        <a:t>Allowances</a:t>
                      </a:r>
                      <a:endParaRPr lang="en-US" sz="1600" dirty="0">
                        <a:latin typeface="Trebuchet MS" pitchFamily="34" charset="0"/>
                      </a:endParaRPr>
                    </a:p>
                  </a:txBody>
                  <a:tcPr/>
                </a:tc>
                <a:tc>
                  <a:txBody>
                    <a:bodyPr/>
                    <a:lstStyle/>
                    <a:p>
                      <a:pPr algn="ctr"/>
                      <a:r>
                        <a:rPr lang="en-US" sz="1600" dirty="0" smtClean="0">
                          <a:latin typeface="Trebuchet MS" pitchFamily="34" charset="0"/>
                        </a:rPr>
                        <a:t>Total Pay</a:t>
                      </a:r>
                    </a:p>
                    <a:p>
                      <a:pPr algn="ctr"/>
                      <a:r>
                        <a:rPr lang="en-US" sz="1600" dirty="0" smtClean="0">
                          <a:latin typeface="Trebuchet MS" pitchFamily="34" charset="0"/>
                        </a:rPr>
                        <a:t>/Month</a:t>
                      </a:r>
                      <a:endParaRPr lang="en-US" sz="1600" dirty="0">
                        <a:latin typeface="Trebuchet MS" pitchFamily="34" charset="0"/>
                      </a:endParaRPr>
                    </a:p>
                  </a:txBody>
                  <a:tcPr/>
                </a:tc>
                <a:tc>
                  <a:txBody>
                    <a:bodyPr/>
                    <a:lstStyle/>
                    <a:p>
                      <a:pPr algn="ctr"/>
                      <a:r>
                        <a:rPr lang="en-US" sz="1400" dirty="0" smtClean="0">
                          <a:latin typeface="Trebuchet MS" pitchFamily="34" charset="0"/>
                        </a:rPr>
                        <a:t>Duration</a:t>
                      </a:r>
                    </a:p>
                    <a:p>
                      <a:pPr algn="ctr"/>
                      <a:r>
                        <a:rPr lang="en-US" sz="1400" dirty="0" smtClean="0">
                          <a:latin typeface="Trebuchet MS" pitchFamily="34" charset="0"/>
                        </a:rPr>
                        <a:t>Month</a:t>
                      </a:r>
                      <a:endParaRPr lang="en-US" sz="14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Project Director (G-4)</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0.70</a:t>
                      </a:r>
                      <a:endParaRPr lang="en-US" dirty="0">
                        <a:latin typeface="Trebuchet MS" pitchFamily="34" charset="0"/>
                      </a:endParaRPr>
                    </a:p>
                  </a:txBody>
                  <a:tcPr/>
                </a:tc>
                <a:tc>
                  <a:txBody>
                    <a:bodyPr/>
                    <a:lstStyle/>
                    <a:p>
                      <a:pPr algn="ctr"/>
                      <a:r>
                        <a:rPr lang="en-US" dirty="0" smtClean="0">
                          <a:latin typeface="Trebuchet MS" pitchFamily="34" charset="0"/>
                        </a:rPr>
                        <a:t>0.53</a:t>
                      </a:r>
                      <a:endParaRPr lang="en-US" dirty="0">
                        <a:latin typeface="Trebuchet MS" pitchFamily="34" charset="0"/>
                      </a:endParaRPr>
                    </a:p>
                  </a:txBody>
                  <a:tcPr/>
                </a:tc>
                <a:tc>
                  <a:txBody>
                    <a:bodyPr/>
                    <a:lstStyle/>
                    <a:p>
                      <a:pPr algn="ctr"/>
                      <a:r>
                        <a:rPr lang="en-US" dirty="0" smtClean="0">
                          <a:latin typeface="Trebuchet MS" pitchFamily="34" charset="0"/>
                        </a:rPr>
                        <a:t>1.23</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Consultant (LS)</a:t>
                      </a:r>
                      <a:endParaRPr lang="en-US" dirty="0">
                        <a:latin typeface="Trebuchet MS" pitchFamily="34" charset="0"/>
                      </a:endParaRPr>
                    </a:p>
                  </a:txBody>
                  <a:tcPr/>
                </a:tc>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pPr algn="ctr"/>
                      <a:r>
                        <a:rPr lang="en-US" dirty="0" smtClean="0">
                          <a:latin typeface="Trebuchet MS" pitchFamily="34" charset="0"/>
                        </a:rPr>
                        <a:t>1.80</a:t>
                      </a:r>
                      <a:endParaRPr lang="en-US" dirty="0">
                        <a:latin typeface="Trebuchet MS" pitchFamily="34" charset="0"/>
                      </a:endParaRPr>
                    </a:p>
                  </a:txBody>
                  <a:tcPr/>
                </a:tc>
                <a:tc>
                  <a:txBody>
                    <a:bodyPr/>
                    <a:lstStyle/>
                    <a:p>
                      <a:pPr algn="ctr"/>
                      <a:r>
                        <a:rPr lang="en-US" dirty="0" smtClean="0">
                          <a:latin typeface="Trebuchet MS" pitchFamily="34" charset="0"/>
                        </a:rPr>
                        <a:t>1.35</a:t>
                      </a:r>
                      <a:endParaRPr lang="en-US" dirty="0">
                        <a:latin typeface="Trebuchet MS" pitchFamily="34" charset="0"/>
                      </a:endParaRPr>
                    </a:p>
                  </a:txBody>
                  <a:tcPr/>
                </a:tc>
                <a:tc>
                  <a:txBody>
                    <a:bodyPr/>
                    <a:lstStyle/>
                    <a:p>
                      <a:pPr algn="ctr"/>
                      <a:r>
                        <a:rPr lang="en-US" dirty="0" smtClean="0">
                          <a:latin typeface="Trebuchet MS" pitchFamily="34" charset="0"/>
                        </a:rPr>
                        <a:t>3.15</a:t>
                      </a:r>
                      <a:endParaRPr lang="en-US" dirty="0">
                        <a:latin typeface="Trebuchet MS" pitchFamily="34" charset="0"/>
                      </a:endParaRPr>
                    </a:p>
                  </a:txBody>
                  <a:tcPr/>
                </a:tc>
                <a:tc>
                  <a:txBody>
                    <a:bodyPr/>
                    <a:lstStyle/>
                    <a:p>
                      <a:pPr algn="ctr"/>
                      <a:r>
                        <a:rPr lang="en-US" dirty="0" smtClean="0">
                          <a:latin typeface="Trebuchet MS" pitchFamily="34" charset="0"/>
                        </a:rPr>
                        <a:t>18</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Asst. Project Director G-9</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0.30</a:t>
                      </a:r>
                      <a:endParaRPr lang="en-US" dirty="0">
                        <a:latin typeface="Trebuchet MS" pitchFamily="34" charset="0"/>
                      </a:endParaRPr>
                    </a:p>
                  </a:txBody>
                  <a:tcPr/>
                </a:tc>
                <a:tc>
                  <a:txBody>
                    <a:bodyPr/>
                    <a:lstStyle/>
                    <a:p>
                      <a:pPr algn="ctr"/>
                      <a:r>
                        <a:rPr lang="en-US" dirty="0" smtClean="0">
                          <a:latin typeface="Trebuchet MS" pitchFamily="34" charset="0"/>
                        </a:rPr>
                        <a:t>0.23</a:t>
                      </a:r>
                      <a:endParaRPr lang="en-US" dirty="0">
                        <a:latin typeface="Trebuchet MS" pitchFamily="34" charset="0"/>
                      </a:endParaRPr>
                    </a:p>
                  </a:txBody>
                  <a:tcPr/>
                </a:tc>
                <a:tc>
                  <a:txBody>
                    <a:bodyPr/>
                    <a:lstStyle/>
                    <a:p>
                      <a:pPr algn="ctr"/>
                      <a:r>
                        <a:rPr lang="en-US" dirty="0" smtClean="0">
                          <a:latin typeface="Trebuchet MS" pitchFamily="34" charset="0"/>
                        </a:rPr>
                        <a:t>0.53</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Asst. Programmer G-9</a:t>
                      </a:r>
                      <a:endParaRPr lang="en-US" dirty="0">
                        <a:latin typeface="Trebuchet MS" pitchFamily="34" charset="0"/>
                      </a:endParaRPr>
                    </a:p>
                  </a:txBody>
                  <a:tcPr/>
                </a:tc>
                <a:tc>
                  <a:txBody>
                    <a:bodyPr/>
                    <a:lstStyle/>
                    <a:p>
                      <a:pPr algn="ctr"/>
                      <a:r>
                        <a:rPr lang="en-US" dirty="0" smtClean="0">
                          <a:latin typeface="Trebuchet MS" pitchFamily="34" charset="0"/>
                        </a:rPr>
                        <a:t>10</a:t>
                      </a:r>
                      <a:endParaRPr lang="en-US" dirty="0">
                        <a:latin typeface="Trebuchet MS" pitchFamily="34" charset="0"/>
                      </a:endParaRPr>
                    </a:p>
                  </a:txBody>
                  <a:tcPr/>
                </a:tc>
                <a:tc>
                  <a:txBody>
                    <a:bodyPr/>
                    <a:lstStyle/>
                    <a:p>
                      <a:pPr algn="ctr"/>
                      <a:r>
                        <a:rPr lang="en-US" dirty="0" smtClean="0">
                          <a:latin typeface="Trebuchet MS" pitchFamily="34" charset="0"/>
                        </a:rPr>
                        <a:t>0.30</a:t>
                      </a:r>
                      <a:endParaRPr lang="en-US" dirty="0">
                        <a:latin typeface="Trebuchet MS" pitchFamily="34" charset="0"/>
                      </a:endParaRPr>
                    </a:p>
                  </a:txBody>
                  <a:tcPr/>
                </a:tc>
                <a:tc>
                  <a:txBody>
                    <a:bodyPr/>
                    <a:lstStyle/>
                    <a:p>
                      <a:pPr algn="ctr"/>
                      <a:r>
                        <a:rPr lang="en-US" dirty="0" smtClean="0">
                          <a:latin typeface="Trebuchet MS" pitchFamily="34" charset="0"/>
                        </a:rPr>
                        <a:t>0.23</a:t>
                      </a:r>
                      <a:endParaRPr lang="en-US" dirty="0">
                        <a:latin typeface="Trebuchet MS" pitchFamily="34" charset="0"/>
                      </a:endParaRPr>
                    </a:p>
                  </a:txBody>
                  <a:tcPr/>
                </a:tc>
                <a:tc>
                  <a:txBody>
                    <a:bodyPr/>
                    <a:lstStyle/>
                    <a:p>
                      <a:pPr algn="ctr"/>
                      <a:r>
                        <a:rPr lang="en-US" dirty="0" smtClean="0">
                          <a:latin typeface="Trebuchet MS" pitchFamily="34" charset="0"/>
                        </a:rPr>
                        <a:t>0.53</a:t>
                      </a:r>
                      <a:endParaRPr lang="en-US" dirty="0">
                        <a:latin typeface="Trebuchet MS" pitchFamily="34" charset="0"/>
                      </a:endParaRPr>
                    </a:p>
                  </a:txBody>
                  <a:tcPr/>
                </a:tc>
                <a:tc>
                  <a:txBody>
                    <a:bodyPr/>
                    <a:lstStyle/>
                    <a:p>
                      <a:pPr algn="ctr"/>
                      <a:r>
                        <a:rPr lang="en-US" dirty="0" smtClean="0">
                          <a:latin typeface="Trebuchet MS" pitchFamily="34" charset="0"/>
                        </a:rPr>
                        <a:t>18/36</a:t>
                      </a:r>
                      <a:endParaRPr lang="en-US" dirty="0">
                        <a:latin typeface="Trebuchet MS" pitchFamily="34" charset="0"/>
                      </a:endParaRPr>
                    </a:p>
                  </a:txBody>
                  <a:tcPr/>
                </a:tc>
              </a:tr>
              <a:tr h="35288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l"/>
                      <a:r>
                        <a:rPr lang="en-US" dirty="0" smtClean="0">
                          <a:latin typeface="Trebuchet MS" pitchFamily="34" charset="0"/>
                        </a:rPr>
                        <a:t>Accountant G-14</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0.10</a:t>
                      </a:r>
                      <a:endParaRPr lang="en-US" dirty="0">
                        <a:latin typeface="Trebuchet MS" pitchFamily="34" charset="0"/>
                      </a:endParaRPr>
                    </a:p>
                  </a:txBody>
                  <a:tcPr/>
                </a:tc>
                <a:tc>
                  <a:txBody>
                    <a:bodyPr/>
                    <a:lstStyle/>
                    <a:p>
                      <a:pPr algn="ctr"/>
                      <a:r>
                        <a:rPr lang="en-US" dirty="0" smtClean="0">
                          <a:latin typeface="Trebuchet MS" pitchFamily="34" charset="0"/>
                        </a:rPr>
                        <a:t>0.08</a:t>
                      </a:r>
                      <a:endParaRPr lang="en-US" dirty="0">
                        <a:latin typeface="Trebuchet MS" pitchFamily="34" charset="0"/>
                      </a:endParaRPr>
                    </a:p>
                  </a:txBody>
                  <a:tcPr/>
                </a:tc>
                <a:tc>
                  <a:txBody>
                    <a:bodyPr/>
                    <a:lstStyle/>
                    <a:p>
                      <a:pPr algn="ctr"/>
                      <a:r>
                        <a:rPr lang="en-US" dirty="0" smtClean="0">
                          <a:latin typeface="Trebuchet MS" pitchFamily="34" charset="0"/>
                        </a:rPr>
                        <a:t>0.18</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r h="352880">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pPr algn="l"/>
                      <a:r>
                        <a:rPr lang="en-US" dirty="0" smtClean="0">
                          <a:latin typeface="Trebuchet MS" pitchFamily="34" charset="0"/>
                        </a:rPr>
                        <a:t>Data Entry Operator G10</a:t>
                      </a:r>
                      <a:endParaRPr lang="en-US" dirty="0">
                        <a:latin typeface="Trebuchet MS" pitchFamily="34" charset="0"/>
                      </a:endParaRPr>
                    </a:p>
                  </a:txBody>
                  <a:tcPr/>
                </a:tc>
                <a:tc>
                  <a:txBody>
                    <a:bodyPr/>
                    <a:lstStyle/>
                    <a:p>
                      <a:pPr algn="ctr"/>
                      <a:r>
                        <a:rPr lang="en-US" dirty="0" smtClean="0">
                          <a:latin typeface="Trebuchet MS" pitchFamily="34" charset="0"/>
                        </a:rPr>
                        <a:t>564</a:t>
                      </a:r>
                      <a:endParaRPr lang="en-US" dirty="0">
                        <a:latin typeface="Trebuchet MS" pitchFamily="34" charset="0"/>
                      </a:endParaRPr>
                    </a:p>
                  </a:txBody>
                  <a:tcPr/>
                </a:tc>
                <a:tc>
                  <a:txBody>
                    <a:bodyPr/>
                    <a:lstStyle/>
                    <a:p>
                      <a:pPr algn="ctr"/>
                      <a:r>
                        <a:rPr lang="en-US" dirty="0" smtClean="0">
                          <a:latin typeface="Trebuchet MS" pitchFamily="34" charset="0"/>
                        </a:rPr>
                        <a:t>0.14</a:t>
                      </a:r>
                      <a:endParaRPr lang="en-US" dirty="0">
                        <a:latin typeface="Trebuchet MS" pitchFamily="34" charset="0"/>
                      </a:endParaRPr>
                    </a:p>
                  </a:txBody>
                  <a:tcPr/>
                </a:tc>
                <a:tc>
                  <a:txBody>
                    <a:bodyPr/>
                    <a:lstStyle/>
                    <a:p>
                      <a:pPr algn="ctr"/>
                      <a:r>
                        <a:rPr lang="en-US" dirty="0" smtClean="0">
                          <a:latin typeface="Trebuchet MS" pitchFamily="34" charset="0"/>
                        </a:rPr>
                        <a:t>0.11</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18/36</a:t>
                      </a:r>
                      <a:endParaRPr lang="en-US" dirty="0">
                        <a:latin typeface="Trebuchet MS" pitchFamily="34" charset="0"/>
                      </a:endParaRPr>
                    </a:p>
                  </a:txBody>
                  <a:tcPr/>
                </a:tc>
              </a:tr>
              <a:tr h="352880">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l"/>
                      <a:r>
                        <a:rPr lang="en-US" dirty="0" smtClean="0">
                          <a:latin typeface="Trebuchet MS" pitchFamily="34" charset="0"/>
                        </a:rPr>
                        <a:t>Driver G-10</a:t>
                      </a:r>
                      <a:endParaRPr lang="en-US" dirty="0">
                        <a:latin typeface="Trebuchet MS" pitchFamily="34" charset="0"/>
                      </a:endParaRPr>
                    </a:p>
                  </a:txBody>
                  <a:tcPr/>
                </a:tc>
                <a:tc>
                  <a:txBody>
                    <a:bodyPr/>
                    <a:lstStyle/>
                    <a:p>
                      <a:pPr algn="ctr"/>
                      <a:r>
                        <a:rPr lang="en-US" dirty="0" smtClean="0">
                          <a:latin typeface="Trebuchet MS" pitchFamily="34" charset="0"/>
                        </a:rPr>
                        <a:t>10</a:t>
                      </a:r>
                      <a:endParaRPr lang="en-US" dirty="0">
                        <a:latin typeface="Trebuchet MS" pitchFamily="34" charset="0"/>
                      </a:endParaRPr>
                    </a:p>
                  </a:txBody>
                  <a:tcPr/>
                </a:tc>
                <a:tc>
                  <a:txBody>
                    <a:bodyPr/>
                    <a:lstStyle/>
                    <a:p>
                      <a:pPr algn="ctr"/>
                      <a:r>
                        <a:rPr lang="en-US" dirty="0" smtClean="0">
                          <a:latin typeface="Trebuchet MS" pitchFamily="34" charset="0"/>
                        </a:rPr>
                        <a:t>0.14</a:t>
                      </a:r>
                      <a:endParaRPr lang="en-US" dirty="0">
                        <a:latin typeface="Trebuchet MS" pitchFamily="34" charset="0"/>
                      </a:endParaRPr>
                    </a:p>
                  </a:txBody>
                  <a:tcPr/>
                </a:tc>
                <a:tc>
                  <a:txBody>
                    <a:bodyPr/>
                    <a:lstStyle/>
                    <a:p>
                      <a:pPr algn="ctr"/>
                      <a:r>
                        <a:rPr lang="en-US" dirty="0" smtClean="0">
                          <a:latin typeface="Trebuchet MS" pitchFamily="34" charset="0"/>
                        </a:rPr>
                        <a:t>0.11</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a:txBody>
                    <a:bodyPr/>
                    <a:lstStyle/>
                    <a:p>
                      <a:pPr algn="l"/>
                      <a:r>
                        <a:rPr lang="en-US" dirty="0" smtClean="0">
                          <a:latin typeface="Trebuchet MS" pitchFamily="34" charset="0"/>
                        </a:rPr>
                        <a:t>Office Assistant G-20</a:t>
                      </a:r>
                      <a:endParaRPr lang="en-US" dirty="0">
                        <a:latin typeface="Trebuchet MS" pitchFamily="34" charset="0"/>
                      </a:endParaRPr>
                    </a:p>
                  </a:txBody>
                  <a:tcPr/>
                </a:tc>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ctr"/>
                      <a:r>
                        <a:rPr lang="en-US" dirty="0" smtClean="0">
                          <a:latin typeface="Trebuchet MS" pitchFamily="34" charset="0"/>
                        </a:rPr>
                        <a:t>0.09</a:t>
                      </a:r>
                      <a:endParaRPr lang="en-US" dirty="0">
                        <a:latin typeface="Trebuchet MS" pitchFamily="34" charset="0"/>
                      </a:endParaRPr>
                    </a:p>
                  </a:txBody>
                  <a:tcPr/>
                </a:tc>
                <a:tc>
                  <a:txBody>
                    <a:bodyPr/>
                    <a:lstStyle/>
                    <a:p>
                      <a:pPr algn="ctr"/>
                      <a:r>
                        <a:rPr lang="en-US" dirty="0" smtClean="0">
                          <a:latin typeface="Trebuchet MS" pitchFamily="34" charset="0"/>
                        </a:rPr>
                        <a:t>0.07</a:t>
                      </a:r>
                      <a:endParaRPr lang="en-US" dirty="0">
                        <a:latin typeface="Trebuchet MS" pitchFamily="34" charset="0"/>
                      </a:endParaRPr>
                    </a:p>
                  </a:txBody>
                  <a:tcPr/>
                </a:tc>
                <a:tc>
                  <a:txBody>
                    <a:bodyPr/>
                    <a:lstStyle/>
                    <a:p>
                      <a:pPr algn="ctr"/>
                      <a:r>
                        <a:rPr lang="en-US" dirty="0" smtClean="0">
                          <a:latin typeface="Trebuchet MS" pitchFamily="34" charset="0"/>
                        </a:rPr>
                        <a:t>0.16</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r h="352880">
                <a:tc>
                  <a:txBody>
                    <a:bodyPr/>
                    <a:lstStyle/>
                    <a:p>
                      <a:pPr algn="ctr"/>
                      <a:r>
                        <a:rPr lang="en-US" dirty="0" smtClean="0">
                          <a:latin typeface="Trebuchet MS" pitchFamily="34" charset="0"/>
                        </a:rPr>
                        <a:t>9)</a:t>
                      </a:r>
                      <a:endParaRPr lang="en-US" dirty="0">
                        <a:latin typeface="Trebuchet MS" pitchFamily="34" charset="0"/>
                      </a:endParaRPr>
                    </a:p>
                  </a:txBody>
                  <a:tcPr/>
                </a:tc>
                <a:tc>
                  <a:txBody>
                    <a:bodyPr/>
                    <a:lstStyle/>
                    <a:p>
                      <a:pPr algn="l"/>
                      <a:r>
                        <a:rPr lang="en-US" dirty="0" smtClean="0">
                          <a:latin typeface="Trebuchet MS" pitchFamily="34" charset="0"/>
                        </a:rPr>
                        <a:t>Cleaner G-20</a:t>
                      </a:r>
                      <a:endParaRPr lang="en-US" dirty="0">
                        <a:latin typeface="Trebuchet MS" pitchFamily="34" charset="0"/>
                      </a:endParaRPr>
                    </a:p>
                  </a:txBody>
                  <a:tcPr/>
                </a:tc>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pPr algn="ctr"/>
                      <a:r>
                        <a:rPr lang="en-US" dirty="0" smtClean="0">
                          <a:latin typeface="Trebuchet MS" pitchFamily="34" charset="0"/>
                        </a:rPr>
                        <a:t>0.09</a:t>
                      </a:r>
                      <a:endParaRPr lang="en-US" dirty="0">
                        <a:latin typeface="Trebuchet MS" pitchFamily="34" charset="0"/>
                      </a:endParaRPr>
                    </a:p>
                  </a:txBody>
                  <a:tcPr/>
                </a:tc>
                <a:tc>
                  <a:txBody>
                    <a:bodyPr/>
                    <a:lstStyle/>
                    <a:p>
                      <a:pPr algn="ctr"/>
                      <a:r>
                        <a:rPr lang="en-US" dirty="0" smtClean="0">
                          <a:latin typeface="Trebuchet MS" pitchFamily="34" charset="0"/>
                        </a:rPr>
                        <a:t>0.07</a:t>
                      </a:r>
                      <a:endParaRPr lang="en-US" dirty="0">
                        <a:latin typeface="Trebuchet MS" pitchFamily="34" charset="0"/>
                      </a:endParaRPr>
                    </a:p>
                  </a:txBody>
                  <a:tcPr/>
                </a:tc>
                <a:tc>
                  <a:txBody>
                    <a:bodyPr/>
                    <a:lstStyle/>
                    <a:p>
                      <a:pPr algn="ctr"/>
                      <a:r>
                        <a:rPr lang="en-US" dirty="0" smtClean="0">
                          <a:latin typeface="Trebuchet MS" pitchFamily="34" charset="0"/>
                        </a:rPr>
                        <a:t>0.16</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3579084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571500"/>
            <a:ext cx="8431037" cy="838200"/>
          </a:xfrm>
          <a:prstGeom prst="rect">
            <a:avLst/>
          </a:prstGeom>
        </p:spPr>
        <p:txBody>
          <a:bodyPr>
            <a:normAutofit fontScale="82500" lnSpcReduction="1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PIU Ops Cost</a:t>
            </a:r>
            <a:r>
              <a:rPr lang="en-US" sz="3600" dirty="0" smtClean="0">
                <a:latin typeface="Trebuchet MS" pitchFamily="34" charset="0"/>
              </a:rPr>
              <a:t>_</a:t>
            </a:r>
            <a:r>
              <a:rPr lang="en-US" sz="3400" dirty="0" smtClean="0">
                <a:solidFill>
                  <a:srgbClr val="FF0000"/>
                </a:solidFill>
                <a:latin typeface="Trebuchet MS" pitchFamily="34" charset="0"/>
              </a:rPr>
              <a:t>Att_3(a)</a:t>
            </a:r>
            <a:endParaRPr lang="en-US" sz="34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46146177"/>
              </p:ext>
            </p:extLst>
          </p:nvPr>
        </p:nvGraphicFramePr>
        <p:xfrm>
          <a:off x="1358018" y="1777821"/>
          <a:ext cx="8509882" cy="3228520"/>
        </p:xfrm>
        <a:graphic>
          <a:graphicData uri="http://schemas.openxmlformats.org/drawingml/2006/table">
            <a:tbl>
              <a:tblPr firstRow="1" bandRow="1">
                <a:tableStyleId>{5C22544A-7EE6-4342-B048-85BDC9FD1C3A}</a:tableStyleId>
              </a:tblPr>
              <a:tblGrid>
                <a:gridCol w="737482"/>
                <a:gridCol w="2819400"/>
                <a:gridCol w="990600"/>
                <a:gridCol w="1143000"/>
                <a:gridCol w="1447800"/>
                <a:gridCol w="1371600"/>
              </a:tblGrid>
              <a:tr h="609600">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PIU Operation Cost</a:t>
                      </a:r>
                      <a:endParaRPr lang="en-US" dirty="0">
                        <a:latin typeface="Trebuchet MS" pitchFamily="34" charset="0"/>
                      </a:endParaRPr>
                    </a:p>
                  </a:txBody>
                  <a:tcPr/>
                </a:tc>
                <a:tc>
                  <a:txBody>
                    <a:bodyPr/>
                    <a:lstStyle/>
                    <a:p>
                      <a:pPr algn="ctr"/>
                      <a:r>
                        <a:rPr lang="en-US" dirty="0" smtClean="0">
                          <a:latin typeface="Trebuchet MS" pitchFamily="34" charset="0"/>
                        </a:rPr>
                        <a:t>Month</a:t>
                      </a:r>
                      <a:endParaRPr lang="en-US" dirty="0">
                        <a:latin typeface="Trebuchet MS" pitchFamily="34" charset="0"/>
                      </a:endParaRPr>
                    </a:p>
                  </a:txBody>
                  <a:tcPr/>
                </a:tc>
                <a:tc>
                  <a:txBody>
                    <a:bodyPr/>
                    <a:lstStyle/>
                    <a:p>
                      <a:pPr algn="ctr"/>
                      <a:r>
                        <a:rPr lang="en-US" dirty="0" smtClean="0">
                          <a:latin typeface="Trebuchet MS" pitchFamily="34" charset="0"/>
                        </a:rPr>
                        <a:t>Monthly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Yearly </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1800" dirty="0" smtClean="0">
                          <a:latin typeface="Trebuchet MS" pitchFamily="34" charset="0"/>
                        </a:rPr>
                        <a:t>Total </a:t>
                      </a:r>
                    </a:p>
                    <a:p>
                      <a:pPr algn="ctr"/>
                      <a:r>
                        <a:rPr lang="en-US" sz="1800" dirty="0" smtClean="0">
                          <a:latin typeface="Trebuchet MS" pitchFamily="34" charset="0"/>
                        </a:rPr>
                        <a:t>Cost</a:t>
                      </a:r>
                      <a:endParaRPr lang="en-US" sz="18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Office Stationers</a:t>
                      </a:r>
                      <a:r>
                        <a:rPr lang="en-US" baseline="0" dirty="0" smtClean="0">
                          <a:latin typeface="Trebuchet MS" pitchFamily="34" charset="0"/>
                        </a:rPr>
                        <a:t> </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23.00</a:t>
                      </a:r>
                      <a:endParaRPr lang="en-US" dirty="0">
                        <a:latin typeface="Trebuchet MS" pitchFamily="34" charset="0"/>
                      </a:endParaRPr>
                    </a:p>
                  </a:txBody>
                  <a:tcPr/>
                </a:tc>
                <a:tc>
                  <a:txBody>
                    <a:bodyPr/>
                    <a:lstStyle/>
                    <a:p>
                      <a:pPr algn="ctr"/>
                      <a:r>
                        <a:rPr lang="en-US" dirty="0" smtClean="0">
                          <a:latin typeface="Trebuchet MS" pitchFamily="34" charset="0"/>
                        </a:rPr>
                        <a:t>2,76.00</a:t>
                      </a:r>
                      <a:endParaRPr lang="en-US" dirty="0">
                        <a:latin typeface="Trebuchet MS" pitchFamily="34" charset="0"/>
                      </a:endParaRPr>
                    </a:p>
                  </a:txBody>
                  <a:tcPr/>
                </a:tc>
                <a:tc>
                  <a:txBody>
                    <a:bodyPr/>
                    <a:lstStyle/>
                    <a:p>
                      <a:pPr algn="ctr"/>
                      <a:r>
                        <a:rPr lang="en-US" dirty="0" smtClean="0">
                          <a:latin typeface="Trebuchet MS" pitchFamily="34" charset="0"/>
                        </a:rPr>
                        <a:t>8,28.00</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TA &amp; DA</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3.00</a:t>
                      </a:r>
                      <a:endParaRPr lang="en-US" dirty="0">
                        <a:latin typeface="Trebuchet MS" pitchFamily="34" charset="0"/>
                      </a:endParaRPr>
                    </a:p>
                  </a:txBody>
                  <a:tcPr/>
                </a:tc>
                <a:tc>
                  <a:txBody>
                    <a:bodyPr/>
                    <a:lstStyle/>
                    <a:p>
                      <a:pPr algn="ctr"/>
                      <a:r>
                        <a:rPr lang="en-US" dirty="0" smtClean="0">
                          <a:latin typeface="Trebuchet MS" pitchFamily="34" charset="0"/>
                        </a:rPr>
                        <a:t>36.00</a:t>
                      </a:r>
                      <a:endParaRPr lang="en-US" dirty="0">
                        <a:latin typeface="Trebuchet MS" pitchFamily="34" charset="0"/>
                      </a:endParaRPr>
                    </a:p>
                  </a:txBody>
                  <a:tcPr/>
                </a:tc>
                <a:tc>
                  <a:txBody>
                    <a:bodyPr/>
                    <a:lstStyle/>
                    <a:p>
                      <a:pPr algn="ctr"/>
                      <a:r>
                        <a:rPr lang="en-US" dirty="0" smtClean="0">
                          <a:latin typeface="Trebuchet MS" pitchFamily="34" charset="0"/>
                        </a:rPr>
                        <a:t>1,08.00</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Bill &amp; Charges</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3.00</a:t>
                      </a:r>
                      <a:endParaRPr lang="en-US" dirty="0">
                        <a:latin typeface="Trebuchet MS" pitchFamily="34" charset="0"/>
                      </a:endParaRPr>
                    </a:p>
                  </a:txBody>
                  <a:tcPr/>
                </a:tc>
                <a:tc>
                  <a:txBody>
                    <a:bodyPr/>
                    <a:lstStyle/>
                    <a:p>
                      <a:pPr algn="ctr"/>
                      <a:r>
                        <a:rPr lang="en-US" dirty="0" smtClean="0">
                          <a:latin typeface="Trebuchet MS" pitchFamily="34" charset="0"/>
                        </a:rPr>
                        <a:t>9.00</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Fuel for 10 Vehicles</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5.00</a:t>
                      </a:r>
                      <a:endParaRPr lang="en-US" dirty="0">
                        <a:latin typeface="Trebuchet MS" pitchFamily="34" charset="0"/>
                      </a:endParaRPr>
                    </a:p>
                  </a:txBody>
                  <a:tcPr/>
                </a:tc>
                <a:tc>
                  <a:txBody>
                    <a:bodyPr/>
                    <a:lstStyle/>
                    <a:p>
                      <a:pPr algn="ctr"/>
                      <a:r>
                        <a:rPr lang="en-US" dirty="0" smtClean="0">
                          <a:latin typeface="Trebuchet MS" pitchFamily="34" charset="0"/>
                        </a:rPr>
                        <a:t>60.00</a:t>
                      </a:r>
                      <a:endParaRPr lang="en-US" dirty="0">
                        <a:latin typeface="Trebuchet MS" pitchFamily="34" charset="0"/>
                      </a:endParaRPr>
                    </a:p>
                  </a:txBody>
                  <a:tcPr/>
                </a:tc>
                <a:tc>
                  <a:txBody>
                    <a:bodyPr/>
                    <a:lstStyle/>
                    <a:p>
                      <a:pPr algn="ctr"/>
                      <a:r>
                        <a:rPr lang="en-US" dirty="0" smtClean="0">
                          <a:latin typeface="Trebuchet MS" pitchFamily="34" charset="0"/>
                        </a:rPr>
                        <a:t>1,80.00</a:t>
                      </a:r>
                      <a:endParaRPr lang="en-US" dirty="0">
                        <a:latin typeface="Trebuchet MS" pitchFamily="34" charset="0"/>
                      </a:endParaRPr>
                    </a:p>
                  </a:txBody>
                  <a:tcPr/>
                </a:tc>
              </a:tr>
              <a:tr h="35288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l"/>
                      <a:r>
                        <a:rPr lang="en-US" dirty="0" smtClean="0">
                          <a:latin typeface="Trebuchet MS" pitchFamily="34" charset="0"/>
                        </a:rPr>
                        <a:t>Land &amp; Cell Phones</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0.50</a:t>
                      </a:r>
                      <a:endParaRPr lang="en-US" dirty="0">
                        <a:latin typeface="Trebuchet MS" pitchFamily="34" charset="0"/>
                      </a:endParaRPr>
                    </a:p>
                  </a:txBody>
                  <a:tcPr/>
                </a:tc>
                <a:tc>
                  <a:txBody>
                    <a:bodyPr/>
                    <a:lstStyle/>
                    <a:p>
                      <a:pPr algn="ctr"/>
                      <a:r>
                        <a:rPr lang="en-US" dirty="0" smtClean="0">
                          <a:latin typeface="Trebuchet MS" pitchFamily="34" charset="0"/>
                        </a:rPr>
                        <a:t>6.00</a:t>
                      </a:r>
                      <a:endParaRPr lang="en-US" dirty="0">
                        <a:latin typeface="Trebuchet MS" pitchFamily="34" charset="0"/>
                      </a:endParaRPr>
                    </a:p>
                  </a:txBody>
                  <a:tcPr/>
                </a:tc>
                <a:tc>
                  <a:txBody>
                    <a:bodyPr/>
                    <a:lstStyle/>
                    <a:p>
                      <a:pPr algn="ctr"/>
                      <a:r>
                        <a:rPr lang="en-US" dirty="0" smtClean="0">
                          <a:latin typeface="Trebuchet MS" pitchFamily="34" charset="0"/>
                        </a:rPr>
                        <a:t>18.00</a:t>
                      </a:r>
                      <a:endParaRPr lang="en-US" dirty="0">
                        <a:latin typeface="Trebuchet MS" pitchFamily="34" charset="0"/>
                      </a:endParaRPr>
                    </a:p>
                  </a:txBody>
                  <a:tcPr/>
                </a:tc>
              </a:tr>
              <a:tr h="352880">
                <a:tc>
                  <a:txBody>
                    <a:bodyPr/>
                    <a:lstStyle/>
                    <a:p>
                      <a:pPr algn="ctr"/>
                      <a:r>
                        <a:rPr lang="en-US" dirty="0" smtClean="0">
                          <a:latin typeface="Trebuchet MS" pitchFamily="34" charset="0"/>
                        </a:rPr>
                        <a:t>6)</a:t>
                      </a:r>
                      <a:endParaRPr lang="en-US" dirty="0">
                        <a:latin typeface="Trebuchet MS" pitchFamily="34" charset="0"/>
                      </a:endParaRPr>
                    </a:p>
                  </a:txBody>
                  <a:tcPr/>
                </a:tc>
                <a:tc gridSpan="4">
                  <a:txBody>
                    <a:bodyPr/>
                    <a:lstStyle/>
                    <a:p>
                      <a:pPr algn="r"/>
                      <a:r>
                        <a:rPr lang="en-US" dirty="0" smtClean="0">
                          <a:latin typeface="Trebuchet MS" pitchFamily="34" charset="0"/>
                        </a:rPr>
                        <a:t>Total PIU Operation Cost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1,143.00</a:t>
                      </a: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552276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09700" y="1204784"/>
            <a:ext cx="8702802" cy="1752600"/>
          </a:xfrm>
          <a:prstGeom prst="rect">
            <a:avLst/>
          </a:prstGeom>
        </p:spPr>
        <p:txBody>
          <a:bodyPr lIns="104498" tIns="52249" rIns="104498" bIns="52249" anchor="ct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5400" dirty="0" smtClean="0">
                <a:latin typeface="Times New Roman" pitchFamily="18" charset="0"/>
                <a:cs typeface="Times New Roman" pitchFamily="18" charset="0"/>
              </a:rPr>
              <a:t>Sponsoring Authority : </a:t>
            </a:r>
            <a:br>
              <a:rPr lang="en-US" sz="5400" dirty="0" smtClean="0">
                <a:latin typeface="Times New Roman" pitchFamily="18" charset="0"/>
                <a:cs typeface="Times New Roman" pitchFamily="18" charset="0"/>
              </a:rPr>
            </a:br>
            <a:r>
              <a:rPr lang="en-US" sz="5400" b="1" dirty="0" smtClean="0">
                <a:latin typeface="Times New Roman" pitchFamily="18" charset="0"/>
                <a:cs typeface="Times New Roman" pitchFamily="18" charset="0"/>
              </a:rPr>
              <a:t>Ministry of </a:t>
            </a:r>
            <a:r>
              <a:rPr lang="en-US" sz="5400" b="1" dirty="0" smtClean="0">
                <a:latin typeface="Times New Roman" pitchFamily="18" charset="0"/>
                <a:cs typeface="Times New Roman" pitchFamily="18" charset="0"/>
              </a:rPr>
              <a:t>Land</a:t>
            </a:r>
            <a:endParaRPr lang="en-US" sz="5400" b="1" dirty="0">
              <a:latin typeface="Times New Roman" pitchFamily="18" charset="0"/>
              <a:cs typeface="Times New Roman" pitchFamily="18" charset="0"/>
            </a:endParaRPr>
          </a:p>
        </p:txBody>
      </p:sp>
      <p:sp>
        <p:nvSpPr>
          <p:cNvPr id="6" name="Subtitle 2"/>
          <p:cNvSpPr txBox="1">
            <a:spLocks/>
          </p:cNvSpPr>
          <p:nvPr/>
        </p:nvSpPr>
        <p:spPr>
          <a:xfrm>
            <a:off x="1485900" y="3695700"/>
            <a:ext cx="8702802" cy="1981200"/>
          </a:xfrm>
          <a:prstGeom prst="rect">
            <a:avLst/>
          </a:prstGeom>
        </p:spPr>
        <p:txBody>
          <a:bodyPr lIns="104498" tIns="52249" rIns="104498" bIns="52249">
            <a:normAutofit/>
          </a:bodyPr>
          <a:lstStyle>
            <a:lvl1pPr marL="417991" indent="-323943" algn="l" rtl="0" eaLnBrk="1" latinLnBrk="0" hangingPunct="1">
              <a:lnSpc>
                <a:spcPct val="100000"/>
              </a:lnSpc>
              <a:spcBef>
                <a:spcPts val="686"/>
              </a:spcBef>
              <a:buClr>
                <a:schemeClr val="accent1"/>
              </a:buClr>
              <a:buSzPct val="80000"/>
              <a:buFont typeface="Wingdings 2"/>
              <a:buChar char=""/>
              <a:defRPr kumimoji="0" sz="32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27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3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1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1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lgn="ctr">
              <a:buNone/>
            </a:pPr>
            <a:r>
              <a:rPr lang="en-US" sz="4400" dirty="0" smtClean="0">
                <a:latin typeface="Times New Roman" pitchFamily="18" charset="0"/>
                <a:cs typeface="Times New Roman" pitchFamily="18" charset="0"/>
              </a:rPr>
              <a:t>Executing Agency : </a:t>
            </a:r>
          </a:p>
          <a:p>
            <a:pPr marL="94048" indent="0" algn="ctr">
              <a:buNone/>
            </a:pPr>
            <a:r>
              <a:rPr lang="en-US" sz="4400" dirty="0" smtClean="0">
                <a:latin typeface="Times New Roman" pitchFamily="18" charset="0"/>
                <a:cs typeface="Times New Roman" pitchFamily="18" charset="0"/>
              </a:rPr>
              <a:t>Land Appeal Board</a:t>
            </a:r>
            <a:r>
              <a:rPr lang="en-US" sz="4000" dirty="0" smtClean="0">
                <a:latin typeface="Times New Roman" pitchFamily="18" charset="0"/>
                <a:cs typeface="Times New Roman" pitchFamily="18" charset="0"/>
              </a:rPr>
              <a:t>.</a:t>
            </a:r>
            <a:endParaRPr lang="en-US" sz="4000" dirty="0"/>
          </a:p>
        </p:txBody>
      </p:sp>
    </p:spTree>
    <p:extLst>
      <p:ext uri="{BB962C8B-B14F-4D97-AF65-F5344CB8AC3E}">
        <p14:creationId xmlns:p14="http://schemas.microsoft.com/office/powerpoint/2010/main" val="3464479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75619" y="800100"/>
            <a:ext cx="8431037" cy="685800"/>
          </a:xfrm>
          <a:prstGeom prst="rect">
            <a:avLst/>
          </a:prstGeom>
        </p:spPr>
        <p:txBody>
          <a:bodyPr>
            <a:normAutofit fontScale="82500" lnSpcReduction="1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Repair &amp; Maint</a:t>
            </a:r>
            <a:r>
              <a:rPr lang="en-US" sz="3600" dirty="0" smtClean="0">
                <a:latin typeface="Trebuchet MS" pitchFamily="34" charset="0"/>
              </a:rPr>
              <a:t>_</a:t>
            </a:r>
            <a:r>
              <a:rPr lang="en-US" sz="3700" dirty="0" smtClean="0">
                <a:solidFill>
                  <a:srgbClr val="FF0000"/>
                </a:solidFill>
                <a:latin typeface="Trebuchet MS" pitchFamily="34" charset="0"/>
              </a:rPr>
              <a:t>Att_3(b)</a:t>
            </a:r>
            <a:endParaRPr lang="en-US" sz="37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27553714"/>
              </p:ext>
            </p:extLst>
          </p:nvPr>
        </p:nvGraphicFramePr>
        <p:xfrm>
          <a:off x="1358018" y="1777821"/>
          <a:ext cx="8509882" cy="2834640"/>
        </p:xfrm>
        <a:graphic>
          <a:graphicData uri="http://schemas.openxmlformats.org/drawingml/2006/table">
            <a:tbl>
              <a:tblPr firstRow="1" bandRow="1">
                <a:tableStyleId>{5C22544A-7EE6-4342-B048-85BDC9FD1C3A}</a:tableStyleId>
              </a:tblPr>
              <a:tblGrid>
                <a:gridCol w="737482"/>
                <a:gridCol w="2819400"/>
                <a:gridCol w="990600"/>
                <a:gridCol w="1143000"/>
                <a:gridCol w="1447800"/>
                <a:gridCol w="1371600"/>
              </a:tblGrid>
              <a:tr h="609600">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Description </a:t>
                      </a:r>
                      <a:endParaRPr lang="en-US" dirty="0">
                        <a:latin typeface="Trebuchet MS" pitchFamily="34" charset="0"/>
                      </a:endParaRPr>
                    </a:p>
                  </a:txBody>
                  <a:tcPr/>
                </a:tc>
                <a:tc>
                  <a:txBody>
                    <a:bodyPr/>
                    <a:lstStyle/>
                    <a:p>
                      <a:pPr algn="ctr"/>
                      <a:r>
                        <a:rPr lang="en-US" dirty="0" smtClean="0">
                          <a:latin typeface="Trebuchet MS" pitchFamily="34" charset="0"/>
                        </a:rPr>
                        <a:t>Month</a:t>
                      </a:r>
                      <a:endParaRPr lang="en-US" dirty="0">
                        <a:latin typeface="Trebuchet MS" pitchFamily="34" charset="0"/>
                      </a:endParaRPr>
                    </a:p>
                  </a:txBody>
                  <a:tcPr/>
                </a:tc>
                <a:tc>
                  <a:txBody>
                    <a:bodyPr/>
                    <a:lstStyle/>
                    <a:p>
                      <a:pPr algn="ctr"/>
                      <a:r>
                        <a:rPr lang="en-US" dirty="0" smtClean="0">
                          <a:latin typeface="Trebuchet MS" pitchFamily="34" charset="0"/>
                        </a:rPr>
                        <a:t>Monthly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Yearly </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1800" dirty="0" smtClean="0">
                          <a:latin typeface="Trebuchet MS" pitchFamily="34" charset="0"/>
                        </a:rPr>
                        <a:t>Total </a:t>
                      </a:r>
                    </a:p>
                    <a:p>
                      <a:pPr algn="ctr"/>
                      <a:r>
                        <a:rPr lang="en-US" sz="1800" dirty="0" smtClean="0">
                          <a:latin typeface="Trebuchet MS" pitchFamily="34" charset="0"/>
                        </a:rPr>
                        <a:t>Cost</a:t>
                      </a:r>
                      <a:endParaRPr lang="en-US" sz="18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Repair and Maintenance of 10 Vehicles</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3.00</a:t>
                      </a:r>
                      <a:endParaRPr lang="en-US" dirty="0">
                        <a:latin typeface="Trebuchet MS" pitchFamily="34" charset="0"/>
                      </a:endParaRPr>
                    </a:p>
                  </a:txBody>
                  <a:tcPr/>
                </a:tc>
                <a:tc>
                  <a:txBody>
                    <a:bodyPr/>
                    <a:lstStyle/>
                    <a:p>
                      <a:pPr algn="ctr"/>
                      <a:r>
                        <a:rPr lang="en-US" dirty="0" smtClean="0">
                          <a:latin typeface="Trebuchet MS" pitchFamily="34" charset="0"/>
                        </a:rPr>
                        <a:t>30.00</a:t>
                      </a:r>
                      <a:endParaRPr lang="en-US" dirty="0">
                        <a:latin typeface="Trebuchet MS" pitchFamily="34" charset="0"/>
                      </a:endParaRPr>
                    </a:p>
                  </a:txBody>
                  <a:tcPr/>
                </a:tc>
                <a:tc>
                  <a:txBody>
                    <a:bodyPr/>
                    <a:lstStyle/>
                    <a:p>
                      <a:pPr algn="ctr"/>
                      <a:r>
                        <a:rPr lang="en-US" dirty="0" smtClean="0">
                          <a:latin typeface="Trebuchet MS" pitchFamily="34" charset="0"/>
                        </a:rPr>
                        <a:t>90.00</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Repair and Maintenance of Office Furniture, Office Equipment  and Computer Items</a:t>
                      </a:r>
                      <a:endParaRPr lang="en-US" dirty="0">
                        <a:latin typeface="Trebuchet MS" pitchFamily="34" charset="0"/>
                      </a:endParaRPr>
                    </a:p>
                  </a:txBody>
                  <a:tcPr/>
                </a:tc>
                <a:tc>
                  <a:txBody>
                    <a:bodyPr/>
                    <a:lstStyle/>
                    <a:p>
                      <a:pPr algn="ctr"/>
                      <a:r>
                        <a:rPr lang="en-US" dirty="0" smtClean="0">
                          <a:latin typeface="Trebuchet MS" pitchFamily="34" charset="0"/>
                        </a:rPr>
                        <a:t>36</a:t>
                      </a:r>
                      <a:endParaRPr lang="en-US" dirty="0">
                        <a:latin typeface="Trebuchet MS" pitchFamily="34" charset="0"/>
                      </a:endParaRPr>
                    </a:p>
                  </a:txBody>
                  <a:tcPr/>
                </a:tc>
                <a:tc>
                  <a:txBody>
                    <a:bodyPr/>
                    <a:lstStyle/>
                    <a:p>
                      <a:pPr algn="ctr"/>
                      <a:r>
                        <a:rPr lang="en-US" dirty="0" smtClean="0">
                          <a:latin typeface="Trebuchet MS" pitchFamily="34" charset="0"/>
                        </a:rPr>
                        <a:t>1.67</a:t>
                      </a:r>
                      <a:endParaRPr lang="en-US" dirty="0">
                        <a:latin typeface="Trebuchet MS" pitchFamily="34" charset="0"/>
                      </a:endParaRPr>
                    </a:p>
                  </a:txBody>
                  <a:tcPr/>
                </a:tc>
                <a:tc>
                  <a:txBody>
                    <a:bodyPr/>
                    <a:lstStyle/>
                    <a:p>
                      <a:pPr algn="ctr"/>
                      <a:r>
                        <a:rPr lang="en-US" dirty="0" smtClean="0">
                          <a:latin typeface="Trebuchet MS" pitchFamily="34" charset="0"/>
                        </a:rPr>
                        <a:t>20.00</a:t>
                      </a:r>
                      <a:endParaRPr lang="en-US" dirty="0">
                        <a:latin typeface="Trebuchet MS" pitchFamily="34" charset="0"/>
                      </a:endParaRPr>
                    </a:p>
                  </a:txBody>
                  <a:tcPr/>
                </a:tc>
                <a:tc>
                  <a:txBody>
                    <a:bodyPr/>
                    <a:lstStyle/>
                    <a:p>
                      <a:pPr algn="ctr"/>
                      <a:r>
                        <a:rPr lang="en-US" dirty="0" smtClean="0">
                          <a:latin typeface="Trebuchet MS" pitchFamily="34" charset="0"/>
                        </a:rPr>
                        <a:t>60.00</a:t>
                      </a:r>
                      <a:endParaRPr lang="en-US" dirty="0">
                        <a:latin typeface="Trebuchet MS" pitchFamily="34" charset="0"/>
                      </a:endParaRPr>
                    </a:p>
                  </a:txBody>
                  <a:tcPr/>
                </a:tc>
              </a:tr>
              <a:tr h="352880">
                <a:tc>
                  <a:txBody>
                    <a:bodyPr/>
                    <a:lstStyle/>
                    <a:p>
                      <a:pPr algn="ctr"/>
                      <a:r>
                        <a:rPr lang="en-US" dirty="0" smtClean="0">
                          <a:latin typeface="Trebuchet MS" pitchFamily="34" charset="0"/>
                        </a:rPr>
                        <a:t>3)</a:t>
                      </a:r>
                      <a:endParaRPr lang="en-US" dirty="0">
                        <a:latin typeface="Trebuchet MS" pitchFamily="34" charset="0"/>
                      </a:endParaRPr>
                    </a:p>
                  </a:txBody>
                  <a:tcPr/>
                </a:tc>
                <a:tc gridSpan="4">
                  <a:txBody>
                    <a:bodyPr/>
                    <a:lstStyle/>
                    <a:p>
                      <a:pPr algn="r"/>
                      <a:r>
                        <a:rPr lang="en-US" dirty="0" smtClean="0">
                          <a:latin typeface="Trebuchet MS" pitchFamily="34" charset="0"/>
                        </a:rPr>
                        <a:t>Total PIU Repair and Maintenance Cost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1,50.00</a:t>
                      </a: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2206611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7300" y="800100"/>
            <a:ext cx="8839200" cy="609600"/>
          </a:xfrm>
          <a:prstGeom prst="rect">
            <a:avLst/>
          </a:prstGeom>
        </p:spPr>
        <p:txBody>
          <a:bodyPr>
            <a:normAutofit fontScale="67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Acquisition Assets for PIU_ </a:t>
            </a:r>
            <a:r>
              <a:rPr lang="en-US" sz="3000" dirty="0" smtClean="0">
                <a:solidFill>
                  <a:srgbClr val="FF0000"/>
                </a:solidFill>
                <a:latin typeface="Trebuchet MS" pitchFamily="34" charset="0"/>
              </a:rPr>
              <a:t>Att-3(c)</a:t>
            </a:r>
            <a:endParaRPr lang="en-US" sz="30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84259882"/>
              </p:ext>
            </p:extLst>
          </p:nvPr>
        </p:nvGraphicFramePr>
        <p:xfrm>
          <a:off x="1586618" y="2324100"/>
          <a:ext cx="8509882" cy="3960040"/>
        </p:xfrm>
        <a:graphic>
          <a:graphicData uri="http://schemas.openxmlformats.org/drawingml/2006/table">
            <a:tbl>
              <a:tblPr firstRow="1" bandRow="1">
                <a:tableStyleId>{5C22544A-7EE6-4342-B048-85BDC9FD1C3A}</a:tableStyleId>
              </a:tblPr>
              <a:tblGrid>
                <a:gridCol w="737482"/>
                <a:gridCol w="2971800"/>
                <a:gridCol w="838200"/>
                <a:gridCol w="1143000"/>
                <a:gridCol w="1447800"/>
                <a:gridCol w="1371600"/>
              </a:tblGrid>
              <a:tr h="474801">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Name of Items/Goods</a:t>
                      </a:r>
                      <a:endParaRPr lang="en-US" dirty="0">
                        <a:latin typeface="Trebuchet MS" pitchFamily="34" charset="0"/>
                      </a:endParaRPr>
                    </a:p>
                  </a:txBody>
                  <a:tcPr/>
                </a:tc>
                <a:tc>
                  <a:txBody>
                    <a:bodyPr/>
                    <a:lstStyle/>
                    <a:p>
                      <a:pPr algn="ctr"/>
                      <a:r>
                        <a:rPr lang="en-US" dirty="0"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Unit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Total Cost</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2000" dirty="0" smtClean="0">
                          <a:latin typeface="Trebuchet MS" pitchFamily="34" charset="0"/>
                        </a:rPr>
                        <a:t>Remarks </a:t>
                      </a:r>
                      <a:endParaRPr lang="en-US" sz="20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Secretariat Table</a:t>
                      </a:r>
                      <a:endParaRPr lang="en-US" dirty="0">
                        <a:latin typeface="Trebuchet MS" pitchFamily="34" charset="0"/>
                      </a:endParaRPr>
                    </a:p>
                  </a:txBody>
                  <a:tcPr/>
                </a:tc>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ctr"/>
                      <a:r>
                        <a:rPr lang="en-US" dirty="0" smtClean="0">
                          <a:latin typeface="Trebuchet MS" pitchFamily="34" charset="0"/>
                        </a:rPr>
                        <a:t>0.50</a:t>
                      </a:r>
                      <a:endParaRPr lang="en-US" dirty="0">
                        <a:latin typeface="Trebuchet MS" pitchFamily="34" charset="0"/>
                      </a:endParaRPr>
                    </a:p>
                  </a:txBody>
                  <a:tcPr/>
                </a:tc>
                <a:tc>
                  <a:txBody>
                    <a:bodyPr/>
                    <a:lstStyle/>
                    <a:p>
                      <a:pPr algn="ctr"/>
                      <a:r>
                        <a:rPr lang="en-US" dirty="0" smtClean="0">
                          <a:latin typeface="Trebuchet MS" pitchFamily="34" charset="0"/>
                        </a:rPr>
                        <a:t>2.00</a:t>
                      </a:r>
                      <a:endParaRPr lang="en-US" dirty="0">
                        <a:latin typeface="Trebuchet MS" pitchFamily="34" charset="0"/>
                      </a:endParaRPr>
                    </a:p>
                  </a:txBody>
                  <a:tcPr/>
                </a:tc>
                <a:tc>
                  <a:txBody>
                    <a:bodyPr/>
                    <a:lstStyle/>
                    <a:p>
                      <a:pPr algn="ctr"/>
                      <a:r>
                        <a:rPr lang="en-US" dirty="0" smtClean="0">
                          <a:latin typeface="Trebuchet MS" pitchFamily="34" charset="0"/>
                        </a:rPr>
                        <a:t>Officers</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Half Secretariat Table</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Accountant</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Revolving Chair with Arms</a:t>
                      </a:r>
                      <a:endParaRPr lang="en-US" dirty="0">
                        <a:latin typeface="Trebuchet MS" pitchFamily="34" charset="0"/>
                      </a:endParaRPr>
                    </a:p>
                  </a:txBody>
                  <a:tcPr/>
                </a:tc>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1.00</a:t>
                      </a:r>
                      <a:endParaRPr lang="en-US" dirty="0">
                        <a:latin typeface="Trebuchet MS" pitchFamily="34" charset="0"/>
                      </a:endParaRPr>
                    </a:p>
                  </a:txBody>
                  <a:tcPr/>
                </a:tc>
                <a:tc>
                  <a:txBody>
                    <a:bodyPr/>
                    <a:lstStyle/>
                    <a:p>
                      <a:pPr algn="ctr"/>
                      <a:r>
                        <a:rPr lang="en-US" dirty="0" smtClean="0">
                          <a:latin typeface="Trebuchet MS" pitchFamily="34" charset="0"/>
                        </a:rPr>
                        <a:t>Officers</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Cushion Arm Chair</a:t>
                      </a:r>
                      <a:endParaRPr lang="en-US" dirty="0">
                        <a:latin typeface="Trebuchet MS" pitchFamily="34" charset="0"/>
                      </a:endParaRPr>
                    </a:p>
                  </a:txBody>
                  <a:tcPr/>
                </a:tc>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ctr"/>
                      <a:r>
                        <a:rPr lang="en-US" dirty="0" smtClean="0">
                          <a:latin typeface="Trebuchet MS" pitchFamily="34" charset="0"/>
                        </a:rPr>
                        <a:t>0.07</a:t>
                      </a:r>
                      <a:endParaRPr lang="en-US" dirty="0">
                        <a:latin typeface="Trebuchet MS" pitchFamily="34" charset="0"/>
                      </a:endParaRPr>
                    </a:p>
                  </a:txBody>
                  <a:tcPr/>
                </a:tc>
                <a:tc>
                  <a:txBody>
                    <a:bodyPr/>
                    <a:lstStyle/>
                    <a:p>
                      <a:pPr algn="ctr"/>
                      <a:r>
                        <a:rPr lang="en-US" dirty="0" smtClean="0">
                          <a:latin typeface="Trebuchet MS" pitchFamily="34" charset="0"/>
                        </a:rPr>
                        <a:t>0.28</a:t>
                      </a:r>
                      <a:endParaRPr lang="en-US" dirty="0">
                        <a:latin typeface="Trebuchet MS" pitchFamily="34" charset="0"/>
                      </a:endParaRPr>
                    </a:p>
                  </a:txBody>
                  <a:tcPr/>
                </a:tc>
                <a:tc>
                  <a:txBody>
                    <a:bodyPr/>
                    <a:lstStyle/>
                    <a:p>
                      <a:pPr algn="ctr"/>
                      <a:r>
                        <a:rPr lang="en-US" dirty="0" smtClean="0">
                          <a:latin typeface="Trebuchet MS" pitchFamily="34" charset="0"/>
                        </a:rPr>
                        <a:t>Accountant</a:t>
                      </a:r>
                      <a:endParaRPr lang="en-US" dirty="0">
                        <a:latin typeface="Trebuchet MS" pitchFamily="34" charset="0"/>
                      </a:endParaRPr>
                    </a:p>
                  </a:txBody>
                  <a:tcPr/>
                </a:tc>
              </a:tr>
              <a:tr h="35288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l"/>
                      <a:r>
                        <a:rPr lang="en-US" dirty="0" smtClean="0">
                          <a:latin typeface="Trebuchet MS" pitchFamily="34" charset="0"/>
                        </a:rPr>
                        <a:t>Cushion Armless Chair</a:t>
                      </a:r>
                      <a:endParaRPr lang="en-US" dirty="0">
                        <a:latin typeface="Trebuchet MS" pitchFamily="34" charset="0"/>
                      </a:endParaRPr>
                    </a:p>
                  </a:txBody>
                  <a:tcPr/>
                </a:tc>
                <a:tc>
                  <a:txBody>
                    <a:bodyPr/>
                    <a:lstStyle/>
                    <a:p>
                      <a:pPr algn="ctr"/>
                      <a:r>
                        <a:rPr lang="en-US" dirty="0" smtClean="0">
                          <a:latin typeface="Trebuchet MS" pitchFamily="34" charset="0"/>
                        </a:rPr>
                        <a:t>20</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1.00</a:t>
                      </a:r>
                      <a:endParaRPr lang="en-US" dirty="0">
                        <a:latin typeface="Trebuchet MS" pitchFamily="34" charset="0"/>
                      </a:endParaRPr>
                    </a:p>
                  </a:txBody>
                  <a:tcPr/>
                </a:tc>
                <a:tc>
                  <a:txBody>
                    <a:bodyPr/>
                    <a:lstStyle/>
                    <a:p>
                      <a:pPr algn="ctr"/>
                      <a:r>
                        <a:rPr lang="en-US" dirty="0" smtClean="0">
                          <a:latin typeface="Trebuchet MS" pitchFamily="34" charset="0"/>
                        </a:rPr>
                        <a:t>Visitor</a:t>
                      </a:r>
                      <a:endParaRPr lang="en-US" dirty="0">
                        <a:latin typeface="Trebuchet MS" pitchFamily="34" charset="0"/>
                      </a:endParaRPr>
                    </a:p>
                  </a:txBody>
                  <a:tcPr/>
                </a:tc>
              </a:tr>
              <a:tr h="352880">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pPr algn="l"/>
                      <a:r>
                        <a:rPr lang="en-US" dirty="0" smtClean="0">
                          <a:latin typeface="Trebuchet MS" pitchFamily="34" charset="0"/>
                        </a:rPr>
                        <a:t>Steel </a:t>
                      </a:r>
                      <a:r>
                        <a:rPr lang="en-US" dirty="0" err="1" smtClean="0">
                          <a:latin typeface="Trebuchet MS" pitchFamily="34" charset="0"/>
                        </a:rPr>
                        <a:t>Almirah</a:t>
                      </a:r>
                      <a:endParaRPr lang="en-US" dirty="0">
                        <a:latin typeface="Trebuchet MS" pitchFamily="34" charset="0"/>
                      </a:endParaRPr>
                    </a:p>
                  </a:txBody>
                  <a:tcPr/>
                </a:tc>
                <a:tc>
                  <a:txBody>
                    <a:bodyPr/>
                    <a:lstStyle/>
                    <a:p>
                      <a:pPr algn="ctr"/>
                      <a:r>
                        <a:rPr lang="en-US" dirty="0" smtClean="0">
                          <a:latin typeface="Trebuchet MS" pitchFamily="34" charset="0"/>
                        </a:rPr>
                        <a:t>8</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2.00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l"/>
                      <a:r>
                        <a:rPr lang="en-US" dirty="0" smtClean="0">
                          <a:latin typeface="Trebuchet MS" pitchFamily="34" charset="0"/>
                        </a:rPr>
                        <a:t>File Cabinet</a:t>
                      </a:r>
                      <a:endParaRPr lang="en-US" dirty="0">
                        <a:latin typeface="Trebuchet MS" pitchFamily="34" charset="0"/>
                      </a:endParaRPr>
                    </a:p>
                  </a:txBody>
                  <a:tcPr/>
                </a:tc>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ctr"/>
                      <a:r>
                        <a:rPr lang="en-US" dirty="0" smtClean="0">
                          <a:latin typeface="Trebuchet MS" pitchFamily="34" charset="0"/>
                        </a:rPr>
                        <a:t>0.20</a:t>
                      </a:r>
                      <a:endParaRPr lang="en-US" dirty="0">
                        <a:latin typeface="Trebuchet MS" pitchFamily="34" charset="0"/>
                      </a:endParaRPr>
                    </a:p>
                  </a:txBody>
                  <a:tcPr/>
                </a:tc>
                <a:tc>
                  <a:txBody>
                    <a:bodyPr/>
                    <a:lstStyle/>
                    <a:p>
                      <a:pPr algn="ctr"/>
                      <a:r>
                        <a:rPr lang="en-US" dirty="0" smtClean="0">
                          <a:latin typeface="Trebuchet MS" pitchFamily="34" charset="0"/>
                        </a:rPr>
                        <a:t>1.20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gridSpan="3">
                  <a:txBody>
                    <a:bodyPr/>
                    <a:lstStyle/>
                    <a:p>
                      <a:pPr algn="l"/>
                      <a:r>
                        <a:rPr lang="en-US" dirty="0" smtClean="0">
                          <a:latin typeface="Trebuchet MS" pitchFamily="34" charset="0"/>
                        </a:rPr>
                        <a:t>Total Cost of Acquisition of PIU Furniture</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
        <p:nvSpPr>
          <p:cNvPr id="4" name="TextBox 3"/>
          <p:cNvSpPr txBox="1"/>
          <p:nvPr/>
        </p:nvSpPr>
        <p:spPr>
          <a:xfrm>
            <a:off x="1409700" y="1562100"/>
            <a:ext cx="3124200" cy="461665"/>
          </a:xfrm>
          <a:prstGeom prst="rect">
            <a:avLst/>
          </a:prstGeom>
          <a:noFill/>
        </p:spPr>
        <p:txBody>
          <a:bodyPr wrap="square" rtlCol="0">
            <a:spAutoFit/>
          </a:bodyPr>
          <a:lstStyle/>
          <a:p>
            <a:r>
              <a:rPr lang="en-US" sz="2400" dirty="0">
                <a:latin typeface="Trebuchet MS" pitchFamily="34" charset="0"/>
              </a:rPr>
              <a:t>A</a:t>
            </a:r>
            <a:r>
              <a:rPr lang="en-US" sz="2400" dirty="0" smtClean="0">
                <a:latin typeface="Trebuchet MS" pitchFamily="34" charset="0"/>
              </a:rPr>
              <a:t>) Office Furniture</a:t>
            </a:r>
            <a:endParaRPr lang="en-US" sz="2400" dirty="0">
              <a:latin typeface="Trebuchet MS" pitchFamily="34" charset="0"/>
            </a:endParaRPr>
          </a:p>
        </p:txBody>
      </p:sp>
    </p:spTree>
    <p:extLst>
      <p:ext uri="{BB962C8B-B14F-4D97-AF65-F5344CB8AC3E}">
        <p14:creationId xmlns:p14="http://schemas.microsoft.com/office/powerpoint/2010/main" val="3027346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7300" y="800100"/>
            <a:ext cx="8839200" cy="609600"/>
          </a:xfrm>
          <a:prstGeom prst="rect">
            <a:avLst/>
          </a:prstGeom>
        </p:spPr>
        <p:txBody>
          <a:bodyPr>
            <a:normAutofit fontScale="67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Acquisition Assets for </a:t>
            </a:r>
            <a:r>
              <a:rPr lang="en-US" dirty="0" smtClean="0">
                <a:latin typeface="Trebuchet MS" pitchFamily="34" charset="0"/>
              </a:rPr>
              <a:t>PIU_</a:t>
            </a:r>
            <a:r>
              <a:rPr lang="en-US" sz="3000" dirty="0" smtClean="0">
                <a:solidFill>
                  <a:srgbClr val="FF0000"/>
                </a:solidFill>
                <a:latin typeface="Trebuchet MS" pitchFamily="34" charset="0"/>
              </a:rPr>
              <a:t>Att-3(c</a:t>
            </a:r>
            <a:r>
              <a:rPr lang="en-US" sz="3000" dirty="0" smtClean="0">
                <a:solidFill>
                  <a:srgbClr val="FF0000"/>
                </a:solidFill>
                <a:latin typeface="Trebuchet MS" pitchFamily="34" charset="0"/>
              </a:rPr>
              <a:t>)</a:t>
            </a:r>
            <a:endParaRPr lang="en-US" sz="30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02134490"/>
              </p:ext>
            </p:extLst>
          </p:nvPr>
        </p:nvGraphicFramePr>
        <p:xfrm>
          <a:off x="1586618" y="2324100"/>
          <a:ext cx="8509882" cy="3960040"/>
        </p:xfrm>
        <a:graphic>
          <a:graphicData uri="http://schemas.openxmlformats.org/drawingml/2006/table">
            <a:tbl>
              <a:tblPr firstRow="1" bandRow="1">
                <a:tableStyleId>{5C22544A-7EE6-4342-B048-85BDC9FD1C3A}</a:tableStyleId>
              </a:tblPr>
              <a:tblGrid>
                <a:gridCol w="737482"/>
                <a:gridCol w="2971800"/>
                <a:gridCol w="838200"/>
                <a:gridCol w="1143000"/>
                <a:gridCol w="1447800"/>
                <a:gridCol w="1371600"/>
              </a:tblGrid>
              <a:tr h="474801">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PIU Operation Cost</a:t>
                      </a:r>
                      <a:endParaRPr lang="en-US" dirty="0">
                        <a:latin typeface="Trebuchet MS" pitchFamily="34" charset="0"/>
                      </a:endParaRPr>
                    </a:p>
                  </a:txBody>
                  <a:tcPr/>
                </a:tc>
                <a:tc>
                  <a:txBody>
                    <a:bodyPr/>
                    <a:lstStyle/>
                    <a:p>
                      <a:pPr algn="ctr"/>
                      <a:r>
                        <a:rPr lang="en-US" dirty="0"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Unit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Total Cost</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2000" dirty="0" smtClean="0">
                          <a:latin typeface="Trebuchet MS" pitchFamily="34" charset="0"/>
                        </a:rPr>
                        <a:t>Remarks </a:t>
                      </a:r>
                      <a:endParaRPr lang="en-US" sz="20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Photocopier Console</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6.00</a:t>
                      </a:r>
                      <a:endParaRPr lang="en-US" dirty="0">
                        <a:latin typeface="Trebuchet MS" pitchFamily="34" charset="0"/>
                      </a:endParaRPr>
                    </a:p>
                  </a:txBody>
                  <a:tcPr/>
                </a:tc>
                <a:tc>
                  <a:txBody>
                    <a:bodyPr/>
                    <a:lstStyle/>
                    <a:p>
                      <a:pPr algn="ctr"/>
                      <a:r>
                        <a:rPr lang="en-US" dirty="0" smtClean="0">
                          <a:latin typeface="Trebuchet MS" pitchFamily="34" charset="0"/>
                        </a:rPr>
                        <a:t>6.00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Air Cooler</a:t>
                      </a:r>
                      <a:r>
                        <a:rPr lang="en-US" baseline="0" dirty="0" smtClean="0">
                          <a:latin typeface="Trebuchet MS" pitchFamily="34" charset="0"/>
                        </a:rPr>
                        <a:t> 2.5 Ton Split</a:t>
                      </a:r>
                      <a:endParaRPr lang="en-US" dirty="0">
                        <a:latin typeface="Trebuchet MS" pitchFamily="34" charset="0"/>
                      </a:endParaRPr>
                    </a:p>
                  </a:txBody>
                  <a:tcPr/>
                </a:tc>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ctr"/>
                      <a:r>
                        <a:rPr lang="en-US" dirty="0" smtClean="0">
                          <a:latin typeface="Trebuchet MS" pitchFamily="34" charset="0"/>
                        </a:rPr>
                        <a:t>1.50</a:t>
                      </a:r>
                      <a:endParaRPr lang="en-US" dirty="0">
                        <a:latin typeface="Trebuchet MS" pitchFamily="34" charset="0"/>
                      </a:endParaRPr>
                    </a:p>
                  </a:txBody>
                  <a:tcPr/>
                </a:tc>
                <a:tc>
                  <a:txBody>
                    <a:bodyPr/>
                    <a:lstStyle/>
                    <a:p>
                      <a:pPr algn="ctr"/>
                      <a:r>
                        <a:rPr lang="en-US" dirty="0" smtClean="0">
                          <a:latin typeface="Trebuchet MS" pitchFamily="34" charset="0"/>
                        </a:rPr>
                        <a:t>4.50</a:t>
                      </a:r>
                      <a:endParaRPr lang="en-US" dirty="0">
                        <a:latin typeface="Trebuchet MS" pitchFamily="34" charset="0"/>
                      </a:endParaRPr>
                    </a:p>
                  </a:txBody>
                  <a:tcPr/>
                </a:tc>
                <a:tc>
                  <a:txBody>
                    <a:bodyPr/>
                    <a:lstStyle/>
                    <a:p>
                      <a:pPr algn="ctr"/>
                      <a:r>
                        <a:rPr lang="en-US" dirty="0" smtClean="0">
                          <a:latin typeface="Trebuchet MS" pitchFamily="34" charset="0"/>
                        </a:rPr>
                        <a:t>Officer</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Spiral Binding Machine</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0.15</a:t>
                      </a:r>
                      <a:endParaRPr lang="en-US" dirty="0">
                        <a:latin typeface="Trebuchet MS" pitchFamily="34" charset="0"/>
                      </a:endParaRPr>
                    </a:p>
                  </a:txBody>
                  <a:tcPr/>
                </a:tc>
                <a:tc>
                  <a:txBody>
                    <a:bodyPr/>
                    <a:lstStyle/>
                    <a:p>
                      <a:pPr algn="ctr"/>
                      <a:r>
                        <a:rPr lang="en-US" dirty="0" smtClean="0">
                          <a:latin typeface="Trebuchet MS" pitchFamily="34" charset="0"/>
                        </a:rPr>
                        <a:t>0.15</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Vacuum Cleaner</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l"/>
                      <a:r>
                        <a:rPr lang="en-US" dirty="0" smtClean="0">
                          <a:latin typeface="Trebuchet MS" pitchFamily="34" charset="0"/>
                        </a:rPr>
                        <a:t>IPS 2.0 KVA 2 Hours</a:t>
                      </a:r>
                      <a:endParaRPr lang="en-US" dirty="0">
                        <a:latin typeface="Trebuchet MS" pitchFamily="34" charset="0"/>
                      </a:endParaRPr>
                    </a:p>
                  </a:txBody>
                  <a:tcPr/>
                </a:tc>
                <a:tc>
                  <a:txBody>
                    <a:bodyPr/>
                    <a:lstStyle/>
                    <a:p>
                      <a:pPr algn="ctr"/>
                      <a:r>
                        <a:rPr lang="en-US" dirty="0" smtClean="0">
                          <a:latin typeface="Trebuchet MS" pitchFamily="34" charset="0"/>
                        </a:rPr>
                        <a:t>20</a:t>
                      </a:r>
                      <a:endParaRPr lang="en-US" dirty="0">
                        <a:latin typeface="Trebuchet MS" pitchFamily="34" charset="0"/>
                      </a:endParaRPr>
                    </a:p>
                  </a:txBody>
                  <a:tcPr/>
                </a:tc>
                <a:tc>
                  <a:txBody>
                    <a:bodyPr/>
                    <a:lstStyle/>
                    <a:p>
                      <a:pPr algn="ctr"/>
                      <a:r>
                        <a:rPr lang="en-US" dirty="0" smtClean="0">
                          <a:latin typeface="Trebuchet MS" pitchFamily="34" charset="0"/>
                        </a:rPr>
                        <a:t>0.25</a:t>
                      </a:r>
                      <a:endParaRPr lang="en-US" dirty="0">
                        <a:latin typeface="Trebuchet MS" pitchFamily="34" charset="0"/>
                      </a:endParaRPr>
                    </a:p>
                  </a:txBody>
                  <a:tcPr/>
                </a:tc>
                <a:tc>
                  <a:txBody>
                    <a:bodyPr/>
                    <a:lstStyle/>
                    <a:p>
                      <a:pPr algn="ctr"/>
                      <a:r>
                        <a:rPr lang="en-US" dirty="0" smtClean="0">
                          <a:latin typeface="Trebuchet MS" pitchFamily="34" charset="0"/>
                        </a:rPr>
                        <a:t>1.00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pPr algn="l"/>
                      <a:r>
                        <a:rPr lang="en-US" dirty="0" smtClean="0">
                          <a:latin typeface="Trebuchet MS" pitchFamily="34" charset="0"/>
                        </a:rPr>
                        <a:t>Water Purifier </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0.50</a:t>
                      </a:r>
                      <a:endParaRPr lang="en-US" dirty="0">
                        <a:latin typeface="Trebuchet MS" pitchFamily="34" charset="0"/>
                      </a:endParaRPr>
                    </a:p>
                  </a:txBody>
                  <a:tcPr/>
                </a:tc>
                <a:tc>
                  <a:txBody>
                    <a:bodyPr/>
                    <a:lstStyle/>
                    <a:p>
                      <a:pPr algn="ctr"/>
                      <a:r>
                        <a:rPr lang="en-US" dirty="0" smtClean="0">
                          <a:latin typeface="Trebuchet MS" pitchFamily="34" charset="0"/>
                        </a:rPr>
                        <a:t>0.50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l"/>
                      <a:r>
                        <a:rPr lang="en-US" dirty="0" smtClean="0">
                          <a:latin typeface="Trebuchet MS" pitchFamily="34" charset="0"/>
                        </a:rPr>
                        <a:t>Fax Machine</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0.40</a:t>
                      </a:r>
                      <a:endParaRPr lang="en-US" dirty="0">
                        <a:latin typeface="Trebuchet MS" pitchFamily="34" charset="0"/>
                      </a:endParaRPr>
                    </a:p>
                  </a:txBody>
                  <a:tcPr/>
                </a:tc>
                <a:tc>
                  <a:txBody>
                    <a:bodyPr/>
                    <a:lstStyle/>
                    <a:p>
                      <a:pPr algn="ctr"/>
                      <a:r>
                        <a:rPr lang="en-US" dirty="0" smtClean="0">
                          <a:latin typeface="Trebuchet MS" pitchFamily="34" charset="0"/>
                        </a:rPr>
                        <a:t>0.40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gridSpan="3">
                  <a:txBody>
                    <a:bodyPr/>
                    <a:lstStyle/>
                    <a:p>
                      <a:pPr algn="l"/>
                      <a:r>
                        <a:rPr lang="en-US" dirty="0" smtClean="0">
                          <a:latin typeface="Trebuchet MS" pitchFamily="34" charset="0"/>
                        </a:rPr>
                        <a:t>Total Cost of Acquisition of PIU O Equipment </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13.80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
        <p:nvSpPr>
          <p:cNvPr id="4" name="TextBox 3"/>
          <p:cNvSpPr txBox="1"/>
          <p:nvPr/>
        </p:nvSpPr>
        <p:spPr>
          <a:xfrm>
            <a:off x="1409700" y="1562100"/>
            <a:ext cx="3124200" cy="461665"/>
          </a:xfrm>
          <a:prstGeom prst="rect">
            <a:avLst/>
          </a:prstGeom>
          <a:noFill/>
        </p:spPr>
        <p:txBody>
          <a:bodyPr wrap="square" rtlCol="0">
            <a:spAutoFit/>
          </a:bodyPr>
          <a:lstStyle/>
          <a:p>
            <a:r>
              <a:rPr lang="en-US" sz="2400" dirty="0" smtClean="0">
                <a:latin typeface="Trebuchet MS" pitchFamily="34" charset="0"/>
              </a:rPr>
              <a:t>B) Office Equipment </a:t>
            </a:r>
            <a:endParaRPr lang="en-US" sz="2400" dirty="0">
              <a:latin typeface="Trebuchet MS" pitchFamily="34" charset="0"/>
            </a:endParaRPr>
          </a:p>
        </p:txBody>
      </p:sp>
    </p:spTree>
    <p:extLst>
      <p:ext uri="{BB962C8B-B14F-4D97-AF65-F5344CB8AC3E}">
        <p14:creationId xmlns:p14="http://schemas.microsoft.com/office/powerpoint/2010/main" val="11969225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21658" y="508819"/>
            <a:ext cx="8839200" cy="609600"/>
          </a:xfrm>
          <a:prstGeom prst="rect">
            <a:avLst/>
          </a:prstGeom>
        </p:spPr>
        <p:txBody>
          <a:bodyPr>
            <a:normAutofit fontScale="67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Particulars of Acquisition Assets for PIU_ </a:t>
            </a:r>
            <a:r>
              <a:rPr lang="en-US" sz="3000" dirty="0" smtClean="0">
                <a:solidFill>
                  <a:srgbClr val="FF0000"/>
                </a:solidFill>
                <a:latin typeface="Trebuchet MS" pitchFamily="34" charset="0"/>
              </a:rPr>
              <a:t>Att-3(d)</a:t>
            </a:r>
            <a:endParaRPr lang="en-US" sz="30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70641751"/>
              </p:ext>
            </p:extLst>
          </p:nvPr>
        </p:nvGraphicFramePr>
        <p:xfrm>
          <a:off x="1436739" y="1490365"/>
          <a:ext cx="8509882" cy="3433720"/>
        </p:xfrm>
        <a:graphic>
          <a:graphicData uri="http://schemas.openxmlformats.org/drawingml/2006/table">
            <a:tbl>
              <a:tblPr firstRow="1" bandRow="1">
                <a:tableStyleId>{5C22544A-7EE6-4342-B048-85BDC9FD1C3A}</a:tableStyleId>
              </a:tblPr>
              <a:tblGrid>
                <a:gridCol w="737482"/>
                <a:gridCol w="2971800"/>
                <a:gridCol w="838200"/>
                <a:gridCol w="1143000"/>
                <a:gridCol w="1447800"/>
                <a:gridCol w="1371600"/>
              </a:tblGrid>
              <a:tr h="474801">
                <a:tc>
                  <a:txBody>
                    <a:bodyPr/>
                    <a:lstStyle/>
                    <a:p>
                      <a:pPr algn="ctr"/>
                      <a:r>
                        <a:rPr lang="en-US" sz="1200" dirty="0" smtClean="0">
                          <a:latin typeface="Trebuchet MS" pitchFamily="34" charset="0"/>
                        </a:rPr>
                        <a:t>Serial No. </a:t>
                      </a:r>
                      <a:endParaRPr lang="en-US" sz="1200" dirty="0">
                        <a:latin typeface="Trebuchet MS" pitchFamily="34" charset="0"/>
                      </a:endParaRPr>
                    </a:p>
                  </a:txBody>
                  <a:tcPr/>
                </a:tc>
                <a:tc>
                  <a:txBody>
                    <a:bodyPr/>
                    <a:lstStyle/>
                    <a:p>
                      <a:pPr algn="ctr"/>
                      <a:r>
                        <a:rPr lang="en-US" sz="1400" dirty="0" smtClean="0">
                          <a:latin typeface="Trebuchet MS" pitchFamily="34" charset="0"/>
                        </a:rPr>
                        <a:t>PIU Operation Cost</a:t>
                      </a:r>
                      <a:endParaRPr lang="en-US" sz="1400" dirty="0">
                        <a:latin typeface="Trebuchet MS" pitchFamily="34" charset="0"/>
                      </a:endParaRPr>
                    </a:p>
                  </a:txBody>
                  <a:tcPr/>
                </a:tc>
                <a:tc>
                  <a:txBody>
                    <a:bodyPr/>
                    <a:lstStyle/>
                    <a:p>
                      <a:pPr algn="ctr"/>
                      <a:r>
                        <a:rPr lang="en-US" sz="1400" dirty="0" err="1" smtClean="0">
                          <a:latin typeface="Trebuchet MS" pitchFamily="34" charset="0"/>
                        </a:rPr>
                        <a:t>Qty</a:t>
                      </a:r>
                      <a:endParaRPr lang="en-US" sz="1400" dirty="0">
                        <a:latin typeface="Trebuchet MS" pitchFamily="34" charset="0"/>
                      </a:endParaRPr>
                    </a:p>
                  </a:txBody>
                  <a:tcPr/>
                </a:tc>
                <a:tc>
                  <a:txBody>
                    <a:bodyPr/>
                    <a:lstStyle/>
                    <a:p>
                      <a:pPr algn="ctr"/>
                      <a:r>
                        <a:rPr lang="en-US" sz="1400" dirty="0" smtClean="0">
                          <a:latin typeface="Trebuchet MS" pitchFamily="34" charset="0"/>
                        </a:rPr>
                        <a:t>Unit </a:t>
                      </a:r>
                      <a:r>
                        <a:rPr lang="en-US" sz="1100" dirty="0" smtClean="0">
                          <a:latin typeface="Trebuchet MS" pitchFamily="34" charset="0"/>
                        </a:rPr>
                        <a:t>Cost (Taka)</a:t>
                      </a:r>
                      <a:endParaRPr lang="en-US" sz="1100" dirty="0">
                        <a:latin typeface="Trebuchet MS" pitchFamily="34" charset="0"/>
                      </a:endParaRPr>
                    </a:p>
                  </a:txBody>
                  <a:tcPr/>
                </a:tc>
                <a:tc>
                  <a:txBody>
                    <a:bodyPr/>
                    <a:lstStyle/>
                    <a:p>
                      <a:pPr algn="ctr"/>
                      <a:r>
                        <a:rPr lang="en-US" sz="1400" dirty="0" smtClean="0">
                          <a:latin typeface="Trebuchet MS" pitchFamily="34" charset="0"/>
                        </a:rPr>
                        <a:t>Total Cost</a:t>
                      </a:r>
                    </a:p>
                    <a:p>
                      <a:pPr algn="ctr"/>
                      <a:r>
                        <a:rPr lang="en-US" sz="1400" dirty="0" smtClean="0">
                          <a:latin typeface="Trebuchet MS" pitchFamily="34" charset="0"/>
                        </a:rPr>
                        <a:t>Cost</a:t>
                      </a:r>
                      <a:endParaRPr lang="en-US" sz="1400" dirty="0">
                        <a:latin typeface="Trebuchet MS" pitchFamily="34" charset="0"/>
                      </a:endParaRPr>
                    </a:p>
                  </a:txBody>
                  <a:tcPr/>
                </a:tc>
                <a:tc>
                  <a:txBody>
                    <a:bodyPr/>
                    <a:lstStyle/>
                    <a:p>
                      <a:pPr algn="ctr"/>
                      <a:r>
                        <a:rPr lang="en-US" sz="1600" dirty="0" smtClean="0">
                          <a:latin typeface="Trebuchet MS" pitchFamily="34" charset="0"/>
                        </a:rPr>
                        <a:t>Remarks </a:t>
                      </a:r>
                      <a:endParaRPr lang="en-US" sz="1600" dirty="0">
                        <a:latin typeface="Trebuchet MS" pitchFamily="34" charset="0"/>
                      </a:endParaRPr>
                    </a:p>
                  </a:txBody>
                  <a:tcPr/>
                </a:tc>
              </a:tr>
              <a:tr h="464230">
                <a:tc>
                  <a:txBody>
                    <a:bodyPr/>
                    <a:lstStyle/>
                    <a:p>
                      <a:pPr algn="ctr"/>
                      <a:r>
                        <a:rPr lang="en-US" sz="1400" dirty="0" smtClean="0">
                          <a:latin typeface="Trebuchet MS" pitchFamily="34" charset="0"/>
                        </a:rPr>
                        <a:t>1)</a:t>
                      </a:r>
                      <a:endParaRPr lang="en-US" sz="1400" dirty="0">
                        <a:latin typeface="Trebuchet MS" pitchFamily="34" charset="0"/>
                      </a:endParaRPr>
                    </a:p>
                  </a:txBody>
                  <a:tcPr/>
                </a:tc>
                <a:tc>
                  <a:txBody>
                    <a:bodyPr/>
                    <a:lstStyle/>
                    <a:p>
                      <a:r>
                        <a:rPr lang="en-US" sz="1400" dirty="0" smtClean="0">
                          <a:latin typeface="Trebuchet MS" pitchFamily="34" charset="0"/>
                        </a:rPr>
                        <a:t>Desktop Computer </a:t>
                      </a:r>
                      <a:endParaRPr lang="en-US" sz="1400" dirty="0">
                        <a:latin typeface="Trebuchet MS" pitchFamily="34" charset="0"/>
                      </a:endParaRPr>
                    </a:p>
                  </a:txBody>
                  <a:tcPr/>
                </a:tc>
                <a:tc>
                  <a:txBody>
                    <a:bodyPr/>
                    <a:lstStyle/>
                    <a:p>
                      <a:pPr algn="ctr"/>
                      <a:r>
                        <a:rPr lang="en-US" sz="1400" dirty="0" smtClean="0">
                          <a:latin typeface="Trebuchet MS" pitchFamily="34" charset="0"/>
                        </a:rPr>
                        <a:t>8</a:t>
                      </a:r>
                      <a:endParaRPr lang="en-US" sz="1400" dirty="0">
                        <a:latin typeface="Trebuchet MS" pitchFamily="34" charset="0"/>
                      </a:endParaRPr>
                    </a:p>
                  </a:txBody>
                  <a:tcPr/>
                </a:tc>
                <a:tc>
                  <a:txBody>
                    <a:bodyPr/>
                    <a:lstStyle/>
                    <a:p>
                      <a:pPr algn="ctr"/>
                      <a:r>
                        <a:rPr lang="en-US" sz="1400" dirty="0" smtClean="0">
                          <a:latin typeface="Trebuchet MS" pitchFamily="34" charset="0"/>
                        </a:rPr>
                        <a:t>0.80</a:t>
                      </a:r>
                      <a:endParaRPr lang="en-US" sz="1400" dirty="0">
                        <a:latin typeface="Trebuchet MS" pitchFamily="34" charset="0"/>
                      </a:endParaRPr>
                    </a:p>
                  </a:txBody>
                  <a:tcPr/>
                </a:tc>
                <a:tc>
                  <a:txBody>
                    <a:bodyPr/>
                    <a:lstStyle/>
                    <a:p>
                      <a:pPr algn="ctr"/>
                      <a:r>
                        <a:rPr lang="en-US" sz="1400" dirty="0" smtClean="0">
                          <a:latin typeface="Trebuchet MS" pitchFamily="34" charset="0"/>
                        </a:rPr>
                        <a:t>6.40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464230">
                <a:tc>
                  <a:txBody>
                    <a:bodyPr/>
                    <a:lstStyle/>
                    <a:p>
                      <a:pPr algn="ctr"/>
                      <a:r>
                        <a:rPr lang="en-US" sz="1400" dirty="0" smtClean="0">
                          <a:latin typeface="Trebuchet MS" pitchFamily="34" charset="0"/>
                        </a:rPr>
                        <a:t>2)</a:t>
                      </a:r>
                      <a:endParaRPr lang="en-US" sz="1400" dirty="0">
                        <a:latin typeface="Trebuchet MS" pitchFamily="34" charset="0"/>
                      </a:endParaRPr>
                    </a:p>
                  </a:txBody>
                  <a:tcPr/>
                </a:tc>
                <a:tc>
                  <a:txBody>
                    <a:bodyPr/>
                    <a:lstStyle/>
                    <a:p>
                      <a:r>
                        <a:rPr lang="en-US" sz="1400" dirty="0" smtClean="0">
                          <a:latin typeface="Trebuchet MS" pitchFamily="34" charset="0"/>
                        </a:rPr>
                        <a:t>Laser Printer Duplex &amp; NW </a:t>
                      </a:r>
                      <a:endParaRPr lang="en-US" sz="1400" dirty="0">
                        <a:latin typeface="Trebuchet MS" pitchFamily="34" charset="0"/>
                      </a:endParaRPr>
                    </a:p>
                  </a:txBody>
                  <a:tcPr/>
                </a:tc>
                <a:tc>
                  <a:txBody>
                    <a:bodyPr/>
                    <a:lstStyle/>
                    <a:p>
                      <a:pPr algn="ctr"/>
                      <a:r>
                        <a:rPr lang="en-US" sz="1400" dirty="0" smtClean="0">
                          <a:latin typeface="Trebuchet MS" pitchFamily="34" charset="0"/>
                        </a:rPr>
                        <a:t>3</a:t>
                      </a:r>
                      <a:endParaRPr lang="en-US" sz="1400" dirty="0">
                        <a:latin typeface="Trebuchet MS" pitchFamily="34" charset="0"/>
                      </a:endParaRPr>
                    </a:p>
                  </a:txBody>
                  <a:tcPr/>
                </a:tc>
                <a:tc>
                  <a:txBody>
                    <a:bodyPr/>
                    <a:lstStyle/>
                    <a:p>
                      <a:pPr algn="ctr"/>
                      <a:r>
                        <a:rPr lang="en-US" sz="1400" dirty="0" smtClean="0">
                          <a:latin typeface="Trebuchet MS" pitchFamily="34" charset="0"/>
                        </a:rPr>
                        <a:t>1.00</a:t>
                      </a:r>
                      <a:endParaRPr lang="en-US" sz="1400" dirty="0">
                        <a:latin typeface="Trebuchet MS" pitchFamily="34" charset="0"/>
                      </a:endParaRPr>
                    </a:p>
                  </a:txBody>
                  <a:tcPr/>
                </a:tc>
                <a:tc>
                  <a:txBody>
                    <a:bodyPr/>
                    <a:lstStyle/>
                    <a:p>
                      <a:pPr algn="ctr"/>
                      <a:r>
                        <a:rPr lang="en-US" sz="1400" dirty="0" smtClean="0">
                          <a:latin typeface="Trebuchet MS" pitchFamily="34" charset="0"/>
                        </a:rPr>
                        <a:t>3.00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464230">
                <a:tc>
                  <a:txBody>
                    <a:bodyPr/>
                    <a:lstStyle/>
                    <a:p>
                      <a:pPr algn="ctr"/>
                      <a:r>
                        <a:rPr lang="en-US" sz="1400" dirty="0" smtClean="0">
                          <a:latin typeface="Trebuchet MS" pitchFamily="34" charset="0"/>
                        </a:rPr>
                        <a:t>3)</a:t>
                      </a:r>
                      <a:endParaRPr lang="en-US" sz="1400" dirty="0">
                        <a:latin typeface="Trebuchet MS" pitchFamily="34" charset="0"/>
                      </a:endParaRPr>
                    </a:p>
                  </a:txBody>
                  <a:tcPr/>
                </a:tc>
                <a:tc>
                  <a:txBody>
                    <a:bodyPr/>
                    <a:lstStyle/>
                    <a:p>
                      <a:pPr algn="l"/>
                      <a:r>
                        <a:rPr lang="en-US" sz="1400" dirty="0" smtClean="0">
                          <a:latin typeface="Trebuchet MS" pitchFamily="34" charset="0"/>
                        </a:rPr>
                        <a:t>Laptop Computer i5 </a:t>
                      </a:r>
                      <a:endParaRPr lang="en-US" sz="1400" dirty="0">
                        <a:latin typeface="Trebuchet MS" pitchFamily="34" charset="0"/>
                      </a:endParaRPr>
                    </a:p>
                  </a:txBody>
                  <a:tcPr/>
                </a:tc>
                <a:tc>
                  <a:txBody>
                    <a:bodyPr/>
                    <a:lstStyle/>
                    <a:p>
                      <a:pPr algn="ctr"/>
                      <a:r>
                        <a:rPr lang="en-US" sz="1400" dirty="0" smtClean="0">
                          <a:latin typeface="Trebuchet MS" pitchFamily="34" charset="0"/>
                        </a:rPr>
                        <a:t>1</a:t>
                      </a:r>
                      <a:endParaRPr lang="en-US" sz="1400" dirty="0">
                        <a:latin typeface="Trebuchet MS" pitchFamily="34" charset="0"/>
                      </a:endParaRPr>
                    </a:p>
                  </a:txBody>
                  <a:tcPr/>
                </a:tc>
                <a:tc>
                  <a:txBody>
                    <a:bodyPr/>
                    <a:lstStyle/>
                    <a:p>
                      <a:pPr algn="ctr"/>
                      <a:r>
                        <a:rPr lang="en-US" sz="1400" dirty="0" smtClean="0">
                          <a:latin typeface="Trebuchet MS" pitchFamily="34" charset="0"/>
                        </a:rPr>
                        <a:t>1.00</a:t>
                      </a:r>
                      <a:endParaRPr lang="en-US" sz="1400" dirty="0">
                        <a:latin typeface="Trebuchet MS" pitchFamily="34" charset="0"/>
                      </a:endParaRPr>
                    </a:p>
                  </a:txBody>
                  <a:tcPr/>
                </a:tc>
                <a:tc>
                  <a:txBody>
                    <a:bodyPr/>
                    <a:lstStyle/>
                    <a:p>
                      <a:pPr algn="ctr"/>
                      <a:r>
                        <a:rPr lang="en-US" sz="1400" dirty="0" smtClean="0">
                          <a:latin typeface="Trebuchet MS" pitchFamily="34" charset="0"/>
                        </a:rPr>
                        <a:t>3.00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464230">
                <a:tc>
                  <a:txBody>
                    <a:bodyPr/>
                    <a:lstStyle/>
                    <a:p>
                      <a:pPr algn="ctr"/>
                      <a:r>
                        <a:rPr lang="en-US" sz="1400" dirty="0" smtClean="0">
                          <a:latin typeface="Trebuchet MS" pitchFamily="34" charset="0"/>
                        </a:rPr>
                        <a:t>4)</a:t>
                      </a:r>
                      <a:endParaRPr lang="en-US" sz="1400" dirty="0">
                        <a:latin typeface="Trebuchet MS" pitchFamily="34" charset="0"/>
                      </a:endParaRPr>
                    </a:p>
                  </a:txBody>
                  <a:tcPr/>
                </a:tc>
                <a:tc>
                  <a:txBody>
                    <a:bodyPr/>
                    <a:lstStyle/>
                    <a:p>
                      <a:pPr algn="l"/>
                      <a:r>
                        <a:rPr lang="en-US" sz="1400" dirty="0" smtClean="0">
                          <a:latin typeface="Trebuchet MS" pitchFamily="34" charset="0"/>
                        </a:rPr>
                        <a:t>UPS 1KVA 60 Minutes Backup</a:t>
                      </a:r>
                      <a:endParaRPr lang="en-US" sz="1400" dirty="0">
                        <a:latin typeface="Trebuchet MS" pitchFamily="34" charset="0"/>
                      </a:endParaRPr>
                    </a:p>
                  </a:txBody>
                  <a:tcPr/>
                </a:tc>
                <a:tc>
                  <a:txBody>
                    <a:bodyPr/>
                    <a:lstStyle/>
                    <a:p>
                      <a:pPr algn="ctr"/>
                      <a:r>
                        <a:rPr lang="en-US" sz="1400" dirty="0" smtClean="0">
                          <a:latin typeface="Trebuchet MS" pitchFamily="34" charset="0"/>
                        </a:rPr>
                        <a:t>8</a:t>
                      </a:r>
                      <a:endParaRPr lang="en-US" sz="1400" dirty="0">
                        <a:latin typeface="Trebuchet MS" pitchFamily="34" charset="0"/>
                      </a:endParaRPr>
                    </a:p>
                  </a:txBody>
                  <a:tcPr/>
                </a:tc>
                <a:tc>
                  <a:txBody>
                    <a:bodyPr/>
                    <a:lstStyle/>
                    <a:p>
                      <a:pPr algn="ctr"/>
                      <a:r>
                        <a:rPr lang="en-US" sz="1400" dirty="0" smtClean="0">
                          <a:latin typeface="Trebuchet MS" pitchFamily="34" charset="0"/>
                        </a:rPr>
                        <a:t>0.25</a:t>
                      </a:r>
                      <a:endParaRPr lang="en-US" sz="1400" dirty="0">
                        <a:latin typeface="Trebuchet MS" pitchFamily="34" charset="0"/>
                      </a:endParaRPr>
                    </a:p>
                  </a:txBody>
                  <a:tcPr/>
                </a:tc>
                <a:tc>
                  <a:txBody>
                    <a:bodyPr/>
                    <a:lstStyle/>
                    <a:p>
                      <a:pPr algn="ctr"/>
                      <a:r>
                        <a:rPr lang="en-US" sz="1400" dirty="0" smtClean="0">
                          <a:latin typeface="Trebuchet MS" pitchFamily="34" charset="0"/>
                        </a:rPr>
                        <a:t>2.00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352880">
                <a:tc>
                  <a:txBody>
                    <a:bodyPr/>
                    <a:lstStyle/>
                    <a:p>
                      <a:pPr algn="ctr"/>
                      <a:r>
                        <a:rPr lang="en-US" sz="1400" dirty="0" smtClean="0">
                          <a:latin typeface="Trebuchet MS" pitchFamily="34" charset="0"/>
                        </a:rPr>
                        <a:t>5)</a:t>
                      </a:r>
                      <a:endParaRPr lang="en-US" sz="1400" dirty="0">
                        <a:latin typeface="Trebuchet MS" pitchFamily="34" charset="0"/>
                      </a:endParaRPr>
                    </a:p>
                  </a:txBody>
                  <a:tcPr/>
                </a:tc>
                <a:tc>
                  <a:txBody>
                    <a:bodyPr/>
                    <a:lstStyle/>
                    <a:p>
                      <a:pPr algn="l"/>
                      <a:r>
                        <a:rPr lang="en-US" sz="1400" dirty="0" smtClean="0">
                          <a:latin typeface="Trebuchet MS" pitchFamily="34" charset="0"/>
                        </a:rPr>
                        <a:t>Multimedia Projector </a:t>
                      </a:r>
                      <a:endParaRPr lang="en-US" sz="1400" dirty="0">
                        <a:latin typeface="Trebuchet MS" pitchFamily="34" charset="0"/>
                      </a:endParaRPr>
                    </a:p>
                  </a:txBody>
                  <a:tcPr/>
                </a:tc>
                <a:tc>
                  <a:txBody>
                    <a:bodyPr/>
                    <a:lstStyle/>
                    <a:p>
                      <a:pPr algn="ctr"/>
                      <a:r>
                        <a:rPr lang="en-US" sz="1400" dirty="0" smtClean="0">
                          <a:latin typeface="Trebuchet MS" pitchFamily="34" charset="0"/>
                        </a:rPr>
                        <a:t>2</a:t>
                      </a:r>
                      <a:endParaRPr lang="en-US" sz="1400" dirty="0">
                        <a:latin typeface="Trebuchet MS" pitchFamily="34" charset="0"/>
                      </a:endParaRPr>
                    </a:p>
                  </a:txBody>
                  <a:tcPr/>
                </a:tc>
                <a:tc>
                  <a:txBody>
                    <a:bodyPr/>
                    <a:lstStyle/>
                    <a:p>
                      <a:pPr algn="ctr"/>
                      <a:r>
                        <a:rPr lang="en-US" sz="1400" dirty="0" smtClean="0">
                          <a:latin typeface="Trebuchet MS" pitchFamily="34" charset="0"/>
                        </a:rPr>
                        <a:t>1.00</a:t>
                      </a:r>
                      <a:endParaRPr lang="en-US" sz="1400" dirty="0">
                        <a:latin typeface="Trebuchet MS" pitchFamily="34" charset="0"/>
                      </a:endParaRPr>
                    </a:p>
                  </a:txBody>
                  <a:tcPr/>
                </a:tc>
                <a:tc>
                  <a:txBody>
                    <a:bodyPr/>
                    <a:lstStyle/>
                    <a:p>
                      <a:pPr algn="ctr"/>
                      <a:r>
                        <a:rPr lang="en-US" sz="1400" dirty="0" smtClean="0">
                          <a:latin typeface="Trebuchet MS" pitchFamily="34" charset="0"/>
                        </a:rPr>
                        <a:t>2.00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352880">
                <a:tc>
                  <a:txBody>
                    <a:bodyPr/>
                    <a:lstStyle/>
                    <a:p>
                      <a:pPr algn="ctr"/>
                      <a:r>
                        <a:rPr lang="en-US" sz="1400" dirty="0" smtClean="0">
                          <a:latin typeface="Trebuchet MS" pitchFamily="34" charset="0"/>
                        </a:rPr>
                        <a:t>6)</a:t>
                      </a:r>
                      <a:endParaRPr lang="en-US" sz="1400" dirty="0">
                        <a:latin typeface="Trebuchet MS" pitchFamily="34" charset="0"/>
                      </a:endParaRPr>
                    </a:p>
                  </a:txBody>
                  <a:tcPr/>
                </a:tc>
                <a:tc>
                  <a:txBody>
                    <a:bodyPr/>
                    <a:lstStyle/>
                    <a:p>
                      <a:pPr algn="l"/>
                      <a:r>
                        <a:rPr lang="en-US" sz="1400" dirty="0" smtClean="0">
                          <a:latin typeface="Trebuchet MS" pitchFamily="34" charset="0"/>
                        </a:rPr>
                        <a:t>Scanner A4 MFP</a:t>
                      </a:r>
                      <a:endParaRPr lang="en-US" sz="1400" dirty="0">
                        <a:latin typeface="Trebuchet MS" pitchFamily="34" charset="0"/>
                      </a:endParaRPr>
                    </a:p>
                  </a:txBody>
                  <a:tcPr/>
                </a:tc>
                <a:tc>
                  <a:txBody>
                    <a:bodyPr/>
                    <a:lstStyle/>
                    <a:p>
                      <a:pPr algn="ctr"/>
                      <a:r>
                        <a:rPr lang="en-US" sz="1400" dirty="0" smtClean="0">
                          <a:latin typeface="Trebuchet MS" pitchFamily="34" charset="0"/>
                        </a:rPr>
                        <a:t>3</a:t>
                      </a:r>
                      <a:endParaRPr lang="en-US" sz="1400" dirty="0">
                        <a:latin typeface="Trebuchet MS" pitchFamily="34" charset="0"/>
                      </a:endParaRPr>
                    </a:p>
                  </a:txBody>
                  <a:tcPr/>
                </a:tc>
                <a:tc>
                  <a:txBody>
                    <a:bodyPr/>
                    <a:lstStyle/>
                    <a:p>
                      <a:pPr algn="ctr"/>
                      <a:r>
                        <a:rPr lang="en-US" sz="1400" dirty="0" smtClean="0">
                          <a:latin typeface="Trebuchet MS" pitchFamily="34" charset="0"/>
                        </a:rPr>
                        <a:t>0.25</a:t>
                      </a:r>
                      <a:endParaRPr lang="en-US" sz="1400" dirty="0">
                        <a:latin typeface="Trebuchet MS" pitchFamily="34" charset="0"/>
                      </a:endParaRPr>
                    </a:p>
                  </a:txBody>
                  <a:tcPr/>
                </a:tc>
                <a:tc>
                  <a:txBody>
                    <a:bodyPr/>
                    <a:lstStyle/>
                    <a:p>
                      <a:pPr algn="ctr"/>
                      <a:r>
                        <a:rPr lang="en-US" sz="1400" dirty="0" smtClean="0">
                          <a:latin typeface="Trebuchet MS" pitchFamily="34" charset="0"/>
                        </a:rPr>
                        <a:t>0.75</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352880">
                <a:tc>
                  <a:txBody>
                    <a:bodyPr/>
                    <a:lstStyle/>
                    <a:p>
                      <a:pPr algn="ctr"/>
                      <a:r>
                        <a:rPr lang="en-US" sz="1400" dirty="0" smtClean="0">
                          <a:latin typeface="Trebuchet MS" pitchFamily="34" charset="0"/>
                        </a:rPr>
                        <a:t>7)</a:t>
                      </a:r>
                      <a:endParaRPr lang="en-US" sz="1400" dirty="0">
                        <a:latin typeface="Trebuchet MS" pitchFamily="34" charset="0"/>
                      </a:endParaRPr>
                    </a:p>
                  </a:txBody>
                  <a:tcPr/>
                </a:tc>
                <a:tc gridSpan="3">
                  <a:txBody>
                    <a:bodyPr/>
                    <a:lstStyle/>
                    <a:p>
                      <a:pPr algn="l"/>
                      <a:r>
                        <a:rPr lang="en-US" sz="1400" dirty="0" smtClean="0">
                          <a:latin typeface="Trebuchet MS" pitchFamily="34" charset="0"/>
                        </a:rPr>
                        <a:t>Total Cost of Acquisition of PIU Equipment </a:t>
                      </a:r>
                      <a:endParaRPr lang="en-US" sz="1400"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sz="1400" dirty="0" smtClean="0">
                          <a:latin typeface="Trebuchet MS" pitchFamily="34" charset="0"/>
                        </a:rPr>
                        <a:t>17.15</a:t>
                      </a:r>
                      <a:endParaRPr lang="en-US" sz="1400" dirty="0">
                        <a:latin typeface="Trebuchet MS" pitchFamily="34" charset="0"/>
                      </a:endParaRPr>
                    </a:p>
                  </a:txBody>
                  <a:tcPr/>
                </a:tc>
                <a:tc>
                  <a:txBody>
                    <a:bodyPr/>
                    <a:lstStyle/>
                    <a:p>
                      <a:pPr algn="ctr"/>
                      <a:endParaRPr lang="en-US" sz="1400" dirty="0">
                        <a:latin typeface="Trebuchet MS" pitchFamily="34" charset="0"/>
                      </a:endParaRPr>
                    </a:p>
                  </a:txBody>
                  <a:tcPr/>
                </a:tc>
              </a:tr>
            </a:tbl>
          </a:graphicData>
        </a:graphic>
      </p:graphicFrame>
      <p:sp>
        <p:nvSpPr>
          <p:cNvPr id="4" name="TextBox 3"/>
          <p:cNvSpPr txBox="1"/>
          <p:nvPr/>
        </p:nvSpPr>
        <p:spPr>
          <a:xfrm>
            <a:off x="1413387" y="1028700"/>
            <a:ext cx="3124200" cy="461665"/>
          </a:xfrm>
          <a:prstGeom prst="rect">
            <a:avLst/>
          </a:prstGeom>
          <a:noFill/>
        </p:spPr>
        <p:txBody>
          <a:bodyPr wrap="square" rtlCol="0">
            <a:spAutoFit/>
          </a:bodyPr>
          <a:lstStyle/>
          <a:p>
            <a:r>
              <a:rPr lang="en-US" sz="2400" dirty="0" smtClean="0">
                <a:latin typeface="Trebuchet MS" pitchFamily="34" charset="0"/>
              </a:rPr>
              <a:t>B) Office Equipment </a:t>
            </a:r>
            <a:endParaRPr lang="en-US" sz="2400" dirty="0">
              <a:latin typeface="Trebuchet MS" pitchFamily="34" charset="0"/>
            </a:endParaRPr>
          </a:p>
        </p:txBody>
      </p:sp>
      <p:sp>
        <p:nvSpPr>
          <p:cNvPr id="5" name="TextBox 4"/>
          <p:cNvSpPr txBox="1"/>
          <p:nvPr/>
        </p:nvSpPr>
        <p:spPr>
          <a:xfrm>
            <a:off x="1485900" y="4914900"/>
            <a:ext cx="3124200" cy="461665"/>
          </a:xfrm>
          <a:prstGeom prst="rect">
            <a:avLst/>
          </a:prstGeom>
          <a:noFill/>
        </p:spPr>
        <p:txBody>
          <a:bodyPr wrap="square" rtlCol="0">
            <a:spAutoFit/>
          </a:bodyPr>
          <a:lstStyle/>
          <a:p>
            <a:r>
              <a:rPr lang="en-US" sz="2400" dirty="0" smtClean="0">
                <a:latin typeface="Trebuchet MS" pitchFamily="34" charset="0"/>
              </a:rPr>
              <a:t>Vehicle for PIU</a:t>
            </a:r>
            <a:endParaRPr lang="en-US" sz="2400" dirty="0">
              <a:latin typeface="Trebuchet MS"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64310515"/>
              </p:ext>
            </p:extLst>
          </p:nvPr>
        </p:nvGraphicFramePr>
        <p:xfrm>
          <a:off x="1562100" y="5448300"/>
          <a:ext cx="8509882" cy="1607229"/>
        </p:xfrm>
        <a:graphic>
          <a:graphicData uri="http://schemas.openxmlformats.org/drawingml/2006/table">
            <a:tbl>
              <a:tblPr firstRow="1" bandRow="1">
                <a:tableStyleId>{5C22544A-7EE6-4342-B048-85BDC9FD1C3A}</a:tableStyleId>
              </a:tblPr>
              <a:tblGrid>
                <a:gridCol w="737482"/>
                <a:gridCol w="2971800"/>
                <a:gridCol w="838200"/>
                <a:gridCol w="1143000"/>
                <a:gridCol w="1447800"/>
                <a:gridCol w="1371600"/>
              </a:tblGrid>
              <a:tr h="533399">
                <a:tc>
                  <a:txBody>
                    <a:bodyPr/>
                    <a:lstStyle/>
                    <a:p>
                      <a:pPr algn="ctr"/>
                      <a:r>
                        <a:rPr lang="en-US" sz="1400" dirty="0" smtClean="0">
                          <a:latin typeface="Trebuchet MS" pitchFamily="34" charset="0"/>
                        </a:rPr>
                        <a:t>Serial No. </a:t>
                      </a:r>
                      <a:endParaRPr lang="en-US" sz="1400" dirty="0">
                        <a:latin typeface="Trebuchet MS" pitchFamily="34" charset="0"/>
                      </a:endParaRPr>
                    </a:p>
                  </a:txBody>
                  <a:tcPr/>
                </a:tc>
                <a:tc>
                  <a:txBody>
                    <a:bodyPr/>
                    <a:lstStyle/>
                    <a:p>
                      <a:pPr algn="ctr"/>
                      <a:r>
                        <a:rPr lang="en-US" sz="1400" dirty="0" smtClean="0">
                          <a:latin typeface="Trebuchet MS" pitchFamily="34" charset="0"/>
                        </a:rPr>
                        <a:t>PIU Operation Cost</a:t>
                      </a:r>
                      <a:endParaRPr lang="en-US" sz="1400" dirty="0">
                        <a:latin typeface="Trebuchet MS" pitchFamily="34" charset="0"/>
                      </a:endParaRPr>
                    </a:p>
                  </a:txBody>
                  <a:tcPr/>
                </a:tc>
                <a:tc>
                  <a:txBody>
                    <a:bodyPr/>
                    <a:lstStyle/>
                    <a:p>
                      <a:pPr algn="ctr"/>
                      <a:r>
                        <a:rPr lang="en-US" sz="1400" dirty="0" err="1" smtClean="0">
                          <a:latin typeface="Trebuchet MS" pitchFamily="34" charset="0"/>
                        </a:rPr>
                        <a:t>Qty</a:t>
                      </a:r>
                      <a:endParaRPr lang="en-US" sz="1400" dirty="0">
                        <a:latin typeface="Trebuchet MS" pitchFamily="34" charset="0"/>
                      </a:endParaRPr>
                    </a:p>
                  </a:txBody>
                  <a:tcPr/>
                </a:tc>
                <a:tc>
                  <a:txBody>
                    <a:bodyPr/>
                    <a:lstStyle/>
                    <a:p>
                      <a:pPr algn="ctr"/>
                      <a:r>
                        <a:rPr lang="en-US" sz="1400" dirty="0" smtClean="0">
                          <a:latin typeface="Trebuchet MS" pitchFamily="34" charset="0"/>
                        </a:rPr>
                        <a:t>Unit Cost (Taka)</a:t>
                      </a:r>
                      <a:endParaRPr lang="en-US" sz="1400" dirty="0">
                        <a:latin typeface="Trebuchet MS" pitchFamily="34" charset="0"/>
                      </a:endParaRPr>
                    </a:p>
                  </a:txBody>
                  <a:tcPr/>
                </a:tc>
                <a:tc>
                  <a:txBody>
                    <a:bodyPr/>
                    <a:lstStyle/>
                    <a:p>
                      <a:pPr algn="ctr"/>
                      <a:r>
                        <a:rPr lang="en-US" sz="1400" dirty="0" smtClean="0">
                          <a:latin typeface="Trebuchet MS" pitchFamily="34" charset="0"/>
                        </a:rPr>
                        <a:t>Total Cost</a:t>
                      </a:r>
                    </a:p>
                    <a:p>
                      <a:pPr algn="ctr"/>
                      <a:r>
                        <a:rPr lang="en-US" sz="1400" dirty="0" smtClean="0">
                          <a:latin typeface="Trebuchet MS" pitchFamily="34" charset="0"/>
                        </a:rPr>
                        <a:t>Cost</a:t>
                      </a:r>
                      <a:endParaRPr lang="en-US" sz="1400" dirty="0">
                        <a:latin typeface="Trebuchet MS" pitchFamily="34" charset="0"/>
                      </a:endParaRPr>
                    </a:p>
                  </a:txBody>
                  <a:tcPr/>
                </a:tc>
                <a:tc>
                  <a:txBody>
                    <a:bodyPr/>
                    <a:lstStyle/>
                    <a:p>
                      <a:pPr algn="ctr"/>
                      <a:r>
                        <a:rPr lang="en-US" sz="1400" dirty="0" smtClean="0">
                          <a:latin typeface="Trebuchet MS" pitchFamily="34" charset="0"/>
                        </a:rPr>
                        <a:t>Remarks </a:t>
                      </a:r>
                      <a:endParaRPr lang="en-US" sz="1400" dirty="0">
                        <a:latin typeface="Trebuchet MS" pitchFamily="34" charset="0"/>
                      </a:endParaRPr>
                    </a:p>
                  </a:txBody>
                  <a:tcPr/>
                </a:tc>
              </a:tr>
              <a:tr h="464230">
                <a:tc>
                  <a:txBody>
                    <a:bodyPr/>
                    <a:lstStyle/>
                    <a:p>
                      <a:pPr algn="ctr"/>
                      <a:r>
                        <a:rPr lang="en-US" sz="1400" dirty="0" smtClean="0">
                          <a:latin typeface="Trebuchet MS" pitchFamily="34" charset="0"/>
                        </a:rPr>
                        <a:t>1)</a:t>
                      </a:r>
                      <a:endParaRPr lang="en-US" sz="1400" dirty="0">
                        <a:latin typeface="Trebuchet MS" pitchFamily="34" charset="0"/>
                      </a:endParaRPr>
                    </a:p>
                  </a:txBody>
                  <a:tcPr/>
                </a:tc>
                <a:tc>
                  <a:txBody>
                    <a:bodyPr/>
                    <a:lstStyle/>
                    <a:p>
                      <a:r>
                        <a:rPr lang="en-US" sz="1400" dirty="0" smtClean="0">
                          <a:latin typeface="Trebuchet MS" pitchFamily="34" charset="0"/>
                        </a:rPr>
                        <a:t>Off Road Vehicle, 5 Seat, Diesel</a:t>
                      </a:r>
                      <a:endParaRPr lang="en-US" sz="1400" dirty="0">
                        <a:latin typeface="Trebuchet MS" pitchFamily="34" charset="0"/>
                      </a:endParaRPr>
                    </a:p>
                  </a:txBody>
                  <a:tcPr/>
                </a:tc>
                <a:tc>
                  <a:txBody>
                    <a:bodyPr/>
                    <a:lstStyle/>
                    <a:p>
                      <a:pPr algn="ctr"/>
                      <a:r>
                        <a:rPr lang="en-US" sz="1400" dirty="0" smtClean="0">
                          <a:latin typeface="Trebuchet MS" pitchFamily="34" charset="0"/>
                        </a:rPr>
                        <a:t>2</a:t>
                      </a:r>
                      <a:endParaRPr lang="en-US" sz="1400" dirty="0">
                        <a:latin typeface="Trebuchet MS" pitchFamily="34" charset="0"/>
                      </a:endParaRPr>
                    </a:p>
                  </a:txBody>
                  <a:tcPr/>
                </a:tc>
                <a:tc>
                  <a:txBody>
                    <a:bodyPr/>
                    <a:lstStyle/>
                    <a:p>
                      <a:pPr algn="ctr"/>
                      <a:r>
                        <a:rPr lang="en-US" sz="1400" dirty="0" smtClean="0">
                          <a:latin typeface="Trebuchet MS" pitchFamily="34" charset="0"/>
                        </a:rPr>
                        <a:t>80.00</a:t>
                      </a:r>
                      <a:endParaRPr lang="en-US" sz="1400" dirty="0">
                        <a:latin typeface="Trebuchet MS" pitchFamily="34" charset="0"/>
                      </a:endParaRPr>
                    </a:p>
                  </a:txBody>
                  <a:tcPr/>
                </a:tc>
                <a:tc>
                  <a:txBody>
                    <a:bodyPr/>
                    <a:lstStyle/>
                    <a:p>
                      <a:pPr algn="ctr"/>
                      <a:r>
                        <a:rPr lang="en-US" sz="1400" dirty="0" smtClean="0">
                          <a:latin typeface="Trebuchet MS" pitchFamily="34" charset="0"/>
                        </a:rPr>
                        <a:t>1,60.00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297770">
                <a:tc>
                  <a:txBody>
                    <a:bodyPr/>
                    <a:lstStyle/>
                    <a:p>
                      <a:pPr algn="ctr"/>
                      <a:r>
                        <a:rPr lang="en-US" sz="1400" dirty="0" smtClean="0">
                          <a:latin typeface="Trebuchet MS" pitchFamily="34" charset="0"/>
                        </a:rPr>
                        <a:t>2)</a:t>
                      </a:r>
                      <a:endParaRPr lang="en-US" sz="1400" dirty="0">
                        <a:latin typeface="Trebuchet MS" pitchFamily="34" charset="0"/>
                      </a:endParaRPr>
                    </a:p>
                  </a:txBody>
                  <a:tcPr/>
                </a:tc>
                <a:tc>
                  <a:txBody>
                    <a:bodyPr/>
                    <a:lstStyle/>
                    <a:p>
                      <a:r>
                        <a:rPr lang="en-US" sz="1400" dirty="0" smtClean="0">
                          <a:latin typeface="Trebuchet MS" pitchFamily="34" charset="0"/>
                        </a:rPr>
                        <a:t>Microbus 12 Seat, Petrol</a:t>
                      </a:r>
                      <a:endParaRPr lang="en-US" sz="1400" dirty="0">
                        <a:latin typeface="Trebuchet MS" pitchFamily="34" charset="0"/>
                      </a:endParaRPr>
                    </a:p>
                  </a:txBody>
                  <a:tcPr/>
                </a:tc>
                <a:tc>
                  <a:txBody>
                    <a:bodyPr/>
                    <a:lstStyle/>
                    <a:p>
                      <a:pPr algn="ctr"/>
                      <a:r>
                        <a:rPr lang="en-US" sz="1400" dirty="0" smtClean="0">
                          <a:latin typeface="Trebuchet MS" pitchFamily="34" charset="0"/>
                        </a:rPr>
                        <a:t>8</a:t>
                      </a:r>
                      <a:endParaRPr lang="en-US" sz="1400" dirty="0">
                        <a:latin typeface="Trebuchet MS" pitchFamily="34" charset="0"/>
                      </a:endParaRPr>
                    </a:p>
                  </a:txBody>
                  <a:tcPr/>
                </a:tc>
                <a:tc>
                  <a:txBody>
                    <a:bodyPr/>
                    <a:lstStyle/>
                    <a:p>
                      <a:pPr algn="ctr"/>
                      <a:r>
                        <a:rPr lang="en-US" sz="1400" dirty="0" smtClean="0">
                          <a:latin typeface="Trebuchet MS" pitchFamily="34" charset="0"/>
                        </a:rPr>
                        <a:t>50.00</a:t>
                      </a:r>
                      <a:endParaRPr lang="en-US" sz="1400" dirty="0">
                        <a:latin typeface="Trebuchet MS" pitchFamily="34" charset="0"/>
                      </a:endParaRPr>
                    </a:p>
                  </a:txBody>
                  <a:tcPr/>
                </a:tc>
                <a:tc>
                  <a:txBody>
                    <a:bodyPr/>
                    <a:lstStyle/>
                    <a:p>
                      <a:pPr algn="ctr"/>
                      <a:r>
                        <a:rPr lang="en-US" sz="1400" dirty="0" smtClean="0">
                          <a:latin typeface="Trebuchet MS" pitchFamily="34" charset="0"/>
                        </a:rPr>
                        <a:t>4,00.00</a:t>
                      </a:r>
                      <a:endParaRPr lang="en-US" sz="1400" dirty="0">
                        <a:latin typeface="Trebuchet MS" pitchFamily="34" charset="0"/>
                      </a:endParaRPr>
                    </a:p>
                  </a:txBody>
                  <a:tcPr/>
                </a:tc>
                <a:tc>
                  <a:txBody>
                    <a:bodyPr/>
                    <a:lstStyle/>
                    <a:p>
                      <a:pPr algn="ctr"/>
                      <a:r>
                        <a:rPr lang="en-US" sz="1400" dirty="0" smtClean="0">
                          <a:latin typeface="Trebuchet MS" pitchFamily="34" charset="0"/>
                        </a:rPr>
                        <a:t>PIU</a:t>
                      </a:r>
                      <a:endParaRPr lang="en-US" sz="1400" dirty="0">
                        <a:latin typeface="Trebuchet MS" pitchFamily="34" charset="0"/>
                      </a:endParaRPr>
                    </a:p>
                  </a:txBody>
                  <a:tcPr/>
                </a:tc>
              </a:tr>
              <a:tr h="297770">
                <a:tc>
                  <a:txBody>
                    <a:bodyPr/>
                    <a:lstStyle/>
                    <a:p>
                      <a:pPr algn="ctr"/>
                      <a:r>
                        <a:rPr lang="en-US" sz="1400" dirty="0" smtClean="0">
                          <a:latin typeface="Trebuchet MS" pitchFamily="34" charset="0"/>
                        </a:rPr>
                        <a:t>3) </a:t>
                      </a:r>
                      <a:endParaRPr lang="en-US" sz="1400" dirty="0">
                        <a:latin typeface="Trebuchet MS" pitchFamily="34" charset="0"/>
                      </a:endParaRPr>
                    </a:p>
                  </a:txBody>
                  <a:tcPr/>
                </a:tc>
                <a:tc gridSpan="3">
                  <a:txBody>
                    <a:bodyPr/>
                    <a:lstStyle/>
                    <a:p>
                      <a:pPr algn="r"/>
                      <a:r>
                        <a:rPr lang="en-US" sz="1400" dirty="0" smtClean="0">
                          <a:latin typeface="Trebuchet MS" pitchFamily="34" charset="0"/>
                        </a:rPr>
                        <a:t>Total for PIU Vehicle Taka</a:t>
                      </a:r>
                      <a:endParaRPr lang="en-US" sz="1400" dirty="0">
                        <a:latin typeface="Trebuchet MS" pitchFamily="34" charset="0"/>
                      </a:endParaRPr>
                    </a:p>
                  </a:txBody>
                  <a:tcPr/>
                </a:tc>
                <a:tc hMerge="1">
                  <a:txBody>
                    <a:bodyPr/>
                    <a:lstStyle/>
                    <a:p>
                      <a:pPr algn="ctr"/>
                      <a:endParaRPr lang="en-US" sz="1400" dirty="0">
                        <a:latin typeface="Trebuchet MS" pitchFamily="34" charset="0"/>
                      </a:endParaRPr>
                    </a:p>
                  </a:txBody>
                  <a:tcPr/>
                </a:tc>
                <a:tc hMerge="1">
                  <a:txBody>
                    <a:bodyPr/>
                    <a:lstStyle/>
                    <a:p>
                      <a:pPr algn="ctr"/>
                      <a:endParaRPr lang="en-US" sz="1400" dirty="0">
                        <a:latin typeface="Trebuchet MS" pitchFamily="34" charset="0"/>
                      </a:endParaRPr>
                    </a:p>
                  </a:txBody>
                  <a:tcPr/>
                </a:tc>
                <a:tc>
                  <a:txBody>
                    <a:bodyPr/>
                    <a:lstStyle/>
                    <a:p>
                      <a:pPr algn="ctr"/>
                      <a:r>
                        <a:rPr lang="en-US" sz="1400" dirty="0" smtClean="0">
                          <a:latin typeface="Trebuchet MS" pitchFamily="34" charset="0"/>
                        </a:rPr>
                        <a:t>5,60.00</a:t>
                      </a:r>
                      <a:endParaRPr lang="en-US" sz="1400" dirty="0">
                        <a:latin typeface="Trebuchet MS" pitchFamily="34" charset="0"/>
                      </a:endParaRPr>
                    </a:p>
                  </a:txBody>
                  <a:tcPr/>
                </a:tc>
                <a:tc>
                  <a:txBody>
                    <a:bodyPr/>
                    <a:lstStyle/>
                    <a:p>
                      <a:pPr algn="ctr"/>
                      <a:endParaRPr lang="en-US" sz="1400" dirty="0">
                        <a:latin typeface="Trebuchet MS" pitchFamily="34" charset="0"/>
                      </a:endParaRPr>
                    </a:p>
                  </a:txBody>
                  <a:tcPr/>
                </a:tc>
              </a:tr>
            </a:tbl>
          </a:graphicData>
        </a:graphic>
      </p:graphicFrame>
    </p:spTree>
    <p:extLst>
      <p:ext uri="{BB962C8B-B14F-4D97-AF65-F5344CB8AC3E}">
        <p14:creationId xmlns:p14="http://schemas.microsoft.com/office/powerpoint/2010/main" val="7900495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7300" y="800100"/>
            <a:ext cx="8839200" cy="609600"/>
          </a:xfrm>
          <a:prstGeom prst="rect">
            <a:avLst/>
          </a:prstGeom>
        </p:spPr>
        <p:txBody>
          <a:bodyPr>
            <a:normAutofit fontScale="82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Connectivity (Internet)</a:t>
            </a:r>
            <a:r>
              <a:rPr lang="en-US" sz="2200" dirty="0" smtClean="0">
                <a:latin typeface="Trebuchet MS" pitchFamily="34" charset="0"/>
              </a:rPr>
              <a:t>_ </a:t>
            </a:r>
            <a:r>
              <a:rPr lang="en-US" sz="2200" dirty="0" smtClean="0">
                <a:solidFill>
                  <a:srgbClr val="FF0000"/>
                </a:solidFill>
                <a:latin typeface="Trebuchet MS" pitchFamily="34" charset="0"/>
              </a:rPr>
              <a:t>Att-4(a)</a:t>
            </a:r>
            <a:endParaRPr lang="en-US" sz="22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03174373"/>
              </p:ext>
            </p:extLst>
          </p:nvPr>
        </p:nvGraphicFramePr>
        <p:xfrm>
          <a:off x="1421959" y="1638300"/>
          <a:ext cx="8598341" cy="3312930"/>
        </p:xfrm>
        <a:graphic>
          <a:graphicData uri="http://schemas.openxmlformats.org/drawingml/2006/table">
            <a:tbl>
              <a:tblPr firstRow="1" bandRow="1">
                <a:tableStyleId>{5C22544A-7EE6-4342-B048-85BDC9FD1C3A}</a:tableStyleId>
              </a:tblPr>
              <a:tblGrid>
                <a:gridCol w="749741"/>
                <a:gridCol w="2590800"/>
                <a:gridCol w="575728"/>
                <a:gridCol w="1100672"/>
                <a:gridCol w="1295400"/>
                <a:gridCol w="2286000"/>
              </a:tblGrid>
              <a:tr h="474801">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Name of Items</a:t>
                      </a:r>
                      <a:endParaRPr lang="en-US" dirty="0">
                        <a:latin typeface="Trebuchet MS" pitchFamily="34" charset="0"/>
                      </a:endParaRPr>
                    </a:p>
                  </a:txBody>
                  <a:tcPr/>
                </a:tc>
                <a:tc>
                  <a:txBody>
                    <a:bodyPr/>
                    <a:lstStyle/>
                    <a:p>
                      <a:pPr algn="ctr"/>
                      <a:r>
                        <a:rPr lang="en-US" dirty="0" err="1"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Unit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Total Cost</a:t>
                      </a:r>
                    </a:p>
                    <a:p>
                      <a:pPr algn="ctr"/>
                      <a:r>
                        <a:rPr lang="en-US" sz="1800" dirty="0" smtClean="0">
                          <a:latin typeface="Trebuchet MS" pitchFamily="34" charset="0"/>
                        </a:rPr>
                        <a:t>Taka</a:t>
                      </a:r>
                      <a:endParaRPr lang="en-US" sz="1800" dirty="0">
                        <a:latin typeface="Trebuchet MS" pitchFamily="34" charset="0"/>
                      </a:endParaRPr>
                    </a:p>
                  </a:txBody>
                  <a:tcPr/>
                </a:tc>
                <a:tc>
                  <a:txBody>
                    <a:bodyPr/>
                    <a:lstStyle/>
                    <a:p>
                      <a:pPr algn="ctr"/>
                      <a:r>
                        <a:rPr lang="en-US" sz="2000" dirty="0" smtClean="0">
                          <a:latin typeface="Trebuchet MS" pitchFamily="34" charset="0"/>
                        </a:rPr>
                        <a:t>Remarks </a:t>
                      </a:r>
                      <a:endParaRPr lang="en-US" sz="20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Broadband Connection 3Y</a:t>
                      </a:r>
                      <a:endParaRPr lang="en-US" dirty="0">
                        <a:latin typeface="Trebuchet MS" pitchFamily="34" charset="0"/>
                      </a:endParaRPr>
                    </a:p>
                  </a:txBody>
                  <a:tcPr/>
                </a:tc>
                <a:tc>
                  <a:txBody>
                    <a:bodyPr/>
                    <a:lstStyle/>
                    <a:p>
                      <a:pPr algn="ctr"/>
                      <a:r>
                        <a:rPr lang="en-US" dirty="0" smtClean="0">
                          <a:latin typeface="Trebuchet MS" pitchFamily="34" charset="0"/>
                        </a:rPr>
                        <a:t>73</a:t>
                      </a:r>
                      <a:endParaRPr lang="en-US" dirty="0">
                        <a:latin typeface="Trebuchet MS" pitchFamily="34" charset="0"/>
                      </a:endParaRPr>
                    </a:p>
                  </a:txBody>
                  <a:tcPr/>
                </a:tc>
                <a:tc>
                  <a:txBody>
                    <a:bodyPr/>
                    <a:lstStyle/>
                    <a:p>
                      <a:pPr algn="ctr"/>
                      <a:r>
                        <a:rPr lang="en-US" dirty="0" smtClean="0">
                          <a:latin typeface="Trebuchet MS" pitchFamily="34" charset="0"/>
                        </a:rPr>
                        <a:t>0.50</a:t>
                      </a:r>
                      <a:endParaRPr lang="en-US" dirty="0">
                        <a:latin typeface="Trebuchet MS" pitchFamily="34" charset="0"/>
                      </a:endParaRPr>
                    </a:p>
                  </a:txBody>
                  <a:tcPr/>
                </a:tc>
                <a:tc>
                  <a:txBody>
                    <a:bodyPr/>
                    <a:lstStyle/>
                    <a:p>
                      <a:pPr algn="ctr"/>
                      <a:r>
                        <a:rPr lang="en-US" dirty="0" smtClean="0">
                          <a:latin typeface="Trebuchet MS" pitchFamily="34" charset="0"/>
                        </a:rPr>
                        <a:t>36.50</a:t>
                      </a:r>
                      <a:endParaRPr lang="en-US" dirty="0">
                        <a:latin typeface="Trebuchet MS" pitchFamily="34" charset="0"/>
                      </a:endParaRPr>
                    </a:p>
                  </a:txBody>
                  <a:tcPr/>
                </a:tc>
                <a:tc>
                  <a:txBody>
                    <a:bodyPr/>
                    <a:lstStyle/>
                    <a:p>
                      <a:pPr algn="ctr"/>
                      <a:r>
                        <a:rPr lang="en-US" dirty="0" smtClean="0">
                          <a:latin typeface="Trebuchet MS" pitchFamily="34" charset="0"/>
                        </a:rPr>
                        <a:t>PIU &amp; Field</a:t>
                      </a:r>
                      <a:endParaRPr lang="en-US" dirty="0">
                        <a:latin typeface="Trebuchet MS" pitchFamily="34" charset="0"/>
                      </a:endParaRPr>
                    </a:p>
                  </a:txBody>
                  <a:tcPr/>
                </a:tc>
              </a:tr>
              <a:tr h="62484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Internet Modem with Pre Paid SIM</a:t>
                      </a:r>
                      <a:endParaRPr lang="en-US" dirty="0">
                        <a:latin typeface="Trebuchet MS" pitchFamily="34" charset="0"/>
                      </a:endParaRPr>
                    </a:p>
                  </a:txBody>
                  <a:tcPr/>
                </a:tc>
                <a:tc>
                  <a:txBody>
                    <a:bodyPr/>
                    <a:lstStyle/>
                    <a:p>
                      <a:pPr algn="ctr"/>
                      <a:r>
                        <a:rPr lang="en-US" dirty="0" smtClean="0">
                          <a:latin typeface="Trebuchet MS" pitchFamily="34" charset="0"/>
                        </a:rPr>
                        <a:t>500</a:t>
                      </a:r>
                      <a:endParaRPr lang="en-US" dirty="0">
                        <a:latin typeface="Trebuchet MS" pitchFamily="34" charset="0"/>
                      </a:endParaRPr>
                    </a:p>
                  </a:txBody>
                  <a:tcPr/>
                </a:tc>
                <a:tc>
                  <a:txBody>
                    <a:bodyPr/>
                    <a:lstStyle/>
                    <a:p>
                      <a:pPr algn="ctr"/>
                      <a:r>
                        <a:rPr lang="en-US" dirty="0" smtClean="0">
                          <a:latin typeface="Trebuchet MS" pitchFamily="34" charset="0"/>
                        </a:rPr>
                        <a:t>0.03</a:t>
                      </a:r>
                      <a:endParaRPr lang="en-US" dirty="0">
                        <a:latin typeface="Trebuchet MS" pitchFamily="34" charset="0"/>
                      </a:endParaRPr>
                    </a:p>
                  </a:txBody>
                  <a:tcPr/>
                </a:tc>
                <a:tc>
                  <a:txBody>
                    <a:bodyPr/>
                    <a:lstStyle/>
                    <a:p>
                      <a:pPr algn="ctr"/>
                      <a:r>
                        <a:rPr lang="en-US" dirty="0" smtClean="0">
                          <a:latin typeface="Trebuchet MS" pitchFamily="34" charset="0"/>
                        </a:rPr>
                        <a:t>15.00</a:t>
                      </a:r>
                      <a:endParaRPr lang="en-US" dirty="0">
                        <a:latin typeface="Trebuchet MS" pitchFamily="34" charset="0"/>
                      </a:endParaRPr>
                    </a:p>
                  </a:txBody>
                  <a:tcPr/>
                </a:tc>
                <a:tc>
                  <a:txBody>
                    <a:bodyPr/>
                    <a:lstStyle/>
                    <a:p>
                      <a:pPr algn="ctr"/>
                      <a:r>
                        <a:rPr lang="en-US" dirty="0" smtClean="0">
                          <a:latin typeface="Trebuchet MS" pitchFamily="34" charset="0"/>
                        </a:rPr>
                        <a:t>UZ Field</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Internet Bandwidth 3Y</a:t>
                      </a:r>
                      <a:endParaRPr lang="en-US" dirty="0">
                        <a:latin typeface="Trebuchet MS" pitchFamily="34" charset="0"/>
                      </a:endParaRPr>
                    </a:p>
                  </a:txBody>
                  <a:tcPr/>
                </a:tc>
                <a:tc>
                  <a:txBody>
                    <a:bodyPr/>
                    <a:lstStyle/>
                    <a:p>
                      <a:pPr algn="ctr"/>
                      <a:r>
                        <a:rPr lang="en-US" dirty="0" smtClean="0">
                          <a:latin typeface="Trebuchet MS" pitchFamily="34" charset="0"/>
                        </a:rPr>
                        <a:t>500</a:t>
                      </a:r>
                      <a:endParaRPr lang="en-US" dirty="0">
                        <a:latin typeface="Trebuchet MS" pitchFamily="34" charset="0"/>
                      </a:endParaRPr>
                    </a:p>
                  </a:txBody>
                  <a:tcPr/>
                </a:tc>
                <a:tc>
                  <a:txBody>
                    <a:bodyPr/>
                    <a:lstStyle/>
                    <a:p>
                      <a:pPr algn="ctr"/>
                      <a:r>
                        <a:rPr lang="en-US" dirty="0" smtClean="0">
                          <a:latin typeface="Trebuchet MS" pitchFamily="34" charset="0"/>
                        </a:rPr>
                        <a:t>0.15</a:t>
                      </a:r>
                      <a:endParaRPr lang="en-US" dirty="0">
                        <a:latin typeface="Trebuchet MS" pitchFamily="34" charset="0"/>
                      </a:endParaRPr>
                    </a:p>
                  </a:txBody>
                  <a:tcPr/>
                </a:tc>
                <a:tc>
                  <a:txBody>
                    <a:bodyPr/>
                    <a:lstStyle/>
                    <a:p>
                      <a:pPr algn="ctr"/>
                      <a:r>
                        <a:rPr lang="en-US" dirty="0" smtClean="0">
                          <a:latin typeface="Trebuchet MS" pitchFamily="34" charset="0"/>
                        </a:rPr>
                        <a:t>75.00</a:t>
                      </a:r>
                      <a:endParaRPr lang="en-US" dirty="0">
                        <a:latin typeface="Trebuchet MS" pitchFamily="34" charset="0"/>
                      </a:endParaRPr>
                    </a:p>
                  </a:txBody>
                  <a:tcPr/>
                </a:tc>
                <a:tc>
                  <a:txBody>
                    <a:bodyPr/>
                    <a:lstStyle/>
                    <a:p>
                      <a:pPr algn="ctr"/>
                      <a:r>
                        <a:rPr lang="en-US" dirty="0" smtClean="0">
                          <a:latin typeface="Trebuchet MS" pitchFamily="34" charset="0"/>
                        </a:rPr>
                        <a:t>UZ PIU</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Others</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3.50</a:t>
                      </a:r>
                      <a:endParaRPr lang="en-US" dirty="0">
                        <a:latin typeface="Trebuchet MS" pitchFamily="34" charset="0"/>
                      </a:endParaRPr>
                    </a:p>
                  </a:txBody>
                  <a:tcPr/>
                </a:tc>
                <a:tc>
                  <a:txBody>
                    <a:bodyPr/>
                    <a:lstStyle/>
                    <a:p>
                      <a:pPr algn="ctr"/>
                      <a:r>
                        <a:rPr lang="en-US" dirty="0" smtClean="0">
                          <a:latin typeface="Trebuchet MS" pitchFamily="34" charset="0"/>
                        </a:rPr>
                        <a:t>3.50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464230">
                <a:tc>
                  <a:txBody>
                    <a:bodyPr/>
                    <a:lstStyle/>
                    <a:p>
                      <a:pPr algn="ctr"/>
                      <a:r>
                        <a:rPr lang="en-US" dirty="0" smtClean="0">
                          <a:latin typeface="Trebuchet MS" pitchFamily="34" charset="0"/>
                        </a:rPr>
                        <a:t>5)</a:t>
                      </a:r>
                      <a:endParaRPr lang="en-US" dirty="0">
                        <a:latin typeface="Trebuchet MS" pitchFamily="34" charset="0"/>
                      </a:endParaRPr>
                    </a:p>
                  </a:txBody>
                  <a:tcPr/>
                </a:tc>
                <a:tc gridSpan="3">
                  <a:txBody>
                    <a:bodyPr/>
                    <a:lstStyle/>
                    <a:p>
                      <a:pPr algn="r"/>
                      <a:r>
                        <a:rPr lang="en-US" dirty="0" smtClean="0">
                          <a:latin typeface="Trebuchet MS" pitchFamily="34" charset="0"/>
                        </a:rPr>
                        <a:t>Total Connectivity Cost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1,30.00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10055441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7300" y="800100"/>
            <a:ext cx="8839200" cy="609600"/>
          </a:xfrm>
          <a:prstGeom prst="rect">
            <a:avLst/>
          </a:prstGeom>
        </p:spPr>
        <p:txBody>
          <a:bodyPr>
            <a:normAutofit fontScale="67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Procurement of Hardware Equipment_ </a:t>
            </a:r>
            <a:r>
              <a:rPr lang="en-US" sz="3000" dirty="0" smtClean="0">
                <a:solidFill>
                  <a:srgbClr val="FF0000"/>
                </a:solidFill>
                <a:latin typeface="Trebuchet MS" pitchFamily="34" charset="0"/>
              </a:rPr>
              <a:t>Att-4(c) </a:t>
            </a:r>
            <a:endParaRPr lang="en-US" sz="30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61630394"/>
              </p:ext>
            </p:extLst>
          </p:nvPr>
        </p:nvGraphicFramePr>
        <p:xfrm>
          <a:off x="1585389" y="1638300"/>
          <a:ext cx="8509882" cy="4325800"/>
        </p:xfrm>
        <a:graphic>
          <a:graphicData uri="http://schemas.openxmlformats.org/drawingml/2006/table">
            <a:tbl>
              <a:tblPr firstRow="1" bandRow="1">
                <a:tableStyleId>{5C22544A-7EE6-4342-B048-85BDC9FD1C3A}</a:tableStyleId>
              </a:tblPr>
              <a:tblGrid>
                <a:gridCol w="737482"/>
                <a:gridCol w="2971800"/>
                <a:gridCol w="838200"/>
                <a:gridCol w="1143000"/>
                <a:gridCol w="1447800"/>
                <a:gridCol w="1371600"/>
              </a:tblGrid>
              <a:tr h="474801">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Name of Items</a:t>
                      </a:r>
                      <a:endParaRPr lang="en-US" dirty="0">
                        <a:latin typeface="Trebuchet MS" pitchFamily="34" charset="0"/>
                      </a:endParaRPr>
                    </a:p>
                  </a:txBody>
                  <a:tcPr/>
                </a:tc>
                <a:tc>
                  <a:txBody>
                    <a:bodyPr/>
                    <a:lstStyle/>
                    <a:p>
                      <a:pPr algn="ctr"/>
                      <a:r>
                        <a:rPr lang="en-US" dirty="0" err="1"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Unit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Total Cost</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2000" dirty="0" smtClean="0">
                          <a:latin typeface="Trebuchet MS" pitchFamily="34" charset="0"/>
                        </a:rPr>
                        <a:t>Remarks </a:t>
                      </a:r>
                      <a:endParaRPr lang="en-US" sz="20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Server</a:t>
                      </a:r>
                      <a:r>
                        <a:rPr lang="en-US" baseline="0" dirty="0" smtClean="0">
                          <a:latin typeface="Trebuchet MS" pitchFamily="34" charset="0"/>
                        </a:rPr>
                        <a:t> (Storage)</a:t>
                      </a:r>
                      <a:endParaRPr lang="en-US" dirty="0">
                        <a:latin typeface="Trebuchet MS" pitchFamily="34" charset="0"/>
                      </a:endParaRPr>
                    </a:p>
                  </a:txBody>
                  <a:tcPr/>
                </a:tc>
                <a:tc>
                  <a:txBody>
                    <a:bodyPr/>
                    <a:lstStyle/>
                    <a:p>
                      <a:pPr algn="ctr"/>
                      <a:r>
                        <a:rPr lang="en-US" dirty="0" smtClean="0">
                          <a:latin typeface="Trebuchet MS" pitchFamily="34" charset="0"/>
                        </a:rPr>
                        <a:t>8</a:t>
                      </a:r>
                      <a:endParaRPr lang="en-US" dirty="0">
                        <a:latin typeface="Trebuchet MS" pitchFamily="34" charset="0"/>
                      </a:endParaRPr>
                    </a:p>
                  </a:txBody>
                  <a:tcPr/>
                </a:tc>
                <a:tc>
                  <a:txBody>
                    <a:bodyPr/>
                    <a:lstStyle/>
                    <a:p>
                      <a:pPr algn="ctr"/>
                      <a:r>
                        <a:rPr lang="en-US" dirty="0" smtClean="0">
                          <a:latin typeface="Trebuchet MS" pitchFamily="34" charset="0"/>
                        </a:rPr>
                        <a:t>30.00</a:t>
                      </a:r>
                      <a:endParaRPr lang="en-US" dirty="0">
                        <a:latin typeface="Trebuchet MS" pitchFamily="34" charset="0"/>
                      </a:endParaRPr>
                    </a:p>
                  </a:txBody>
                  <a:tcPr/>
                </a:tc>
                <a:tc>
                  <a:txBody>
                    <a:bodyPr/>
                    <a:lstStyle/>
                    <a:p>
                      <a:pPr algn="ctr"/>
                      <a:r>
                        <a:rPr lang="en-US" dirty="0" smtClean="0">
                          <a:latin typeface="Trebuchet MS" pitchFamily="34" charset="0"/>
                        </a:rPr>
                        <a:t>2,40.00</a:t>
                      </a:r>
                      <a:endParaRPr lang="en-US" dirty="0">
                        <a:latin typeface="Trebuchet MS" pitchFamily="34" charset="0"/>
                      </a:endParaRPr>
                    </a:p>
                  </a:txBody>
                  <a:tcPr/>
                </a:tc>
                <a:tc>
                  <a:txBody>
                    <a:bodyPr/>
                    <a:lstStyle/>
                    <a:p>
                      <a:pPr algn="ctr"/>
                      <a:r>
                        <a:rPr lang="en-US" dirty="0" err="1" smtClean="0">
                          <a:latin typeface="Trebuchet MS" pitchFamily="34" charset="0"/>
                        </a:rPr>
                        <a:t>Div</a:t>
                      </a:r>
                      <a:r>
                        <a:rPr lang="en-US" dirty="0" smtClean="0">
                          <a:latin typeface="Trebuchet MS" pitchFamily="34" charset="0"/>
                        </a:rPr>
                        <a:t> Office</a:t>
                      </a: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UPS Online</a:t>
                      </a:r>
                      <a:endParaRPr lang="en-US" dirty="0">
                        <a:latin typeface="Trebuchet MS" pitchFamily="34" charset="0"/>
                      </a:endParaRPr>
                    </a:p>
                  </a:txBody>
                  <a:tcPr/>
                </a:tc>
                <a:tc>
                  <a:txBody>
                    <a:bodyPr/>
                    <a:lstStyle/>
                    <a:p>
                      <a:pPr algn="ctr"/>
                      <a:r>
                        <a:rPr lang="en-US" dirty="0" smtClean="0">
                          <a:latin typeface="Trebuchet MS" pitchFamily="34" charset="0"/>
                        </a:rPr>
                        <a:t>8</a:t>
                      </a:r>
                      <a:endParaRPr lang="en-US" dirty="0">
                        <a:latin typeface="Trebuchet MS" pitchFamily="34" charset="0"/>
                      </a:endParaRPr>
                    </a:p>
                  </a:txBody>
                  <a:tcPr/>
                </a:tc>
                <a:tc>
                  <a:txBody>
                    <a:bodyPr/>
                    <a:lstStyle/>
                    <a:p>
                      <a:pPr algn="ctr"/>
                      <a:r>
                        <a:rPr lang="en-US" dirty="0" smtClean="0">
                          <a:latin typeface="Trebuchet MS" pitchFamily="34" charset="0"/>
                        </a:rPr>
                        <a:t>3.50</a:t>
                      </a:r>
                      <a:endParaRPr lang="en-US" dirty="0">
                        <a:latin typeface="Trebuchet MS" pitchFamily="34" charset="0"/>
                      </a:endParaRPr>
                    </a:p>
                  </a:txBody>
                  <a:tcPr/>
                </a:tc>
                <a:tc>
                  <a:txBody>
                    <a:bodyPr/>
                    <a:lstStyle/>
                    <a:p>
                      <a:pPr algn="ctr"/>
                      <a:r>
                        <a:rPr lang="en-US" dirty="0" smtClean="0">
                          <a:latin typeface="Trebuchet MS" pitchFamily="34" charset="0"/>
                        </a:rPr>
                        <a:t>28.00</a:t>
                      </a:r>
                      <a:endParaRPr lang="en-US" dirty="0">
                        <a:latin typeface="Trebuchet MS" pitchFamily="34" charset="0"/>
                      </a:endParaRPr>
                    </a:p>
                  </a:txBody>
                  <a:tcPr/>
                </a:tc>
                <a:tc>
                  <a:txBody>
                    <a:bodyPr/>
                    <a:lstStyle/>
                    <a:p>
                      <a:pPr algn="ctr"/>
                      <a:r>
                        <a:rPr lang="en-US" dirty="0" smtClean="0">
                          <a:latin typeface="Trebuchet MS" pitchFamily="34" charset="0"/>
                        </a:rPr>
                        <a:t>-Do-</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Switch for Synchronizing</a:t>
                      </a:r>
                      <a:r>
                        <a:rPr lang="en-US" baseline="0" dirty="0" smtClean="0">
                          <a:latin typeface="Trebuchet MS" pitchFamily="34" charset="0"/>
                        </a:rPr>
                        <a:t> </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3.00</a:t>
                      </a:r>
                      <a:endParaRPr lang="en-US" dirty="0">
                        <a:latin typeface="Trebuchet MS" pitchFamily="34" charset="0"/>
                      </a:endParaRPr>
                    </a:p>
                  </a:txBody>
                  <a:tcPr/>
                </a:tc>
                <a:tc>
                  <a:txBody>
                    <a:bodyPr/>
                    <a:lstStyle/>
                    <a:p>
                      <a:pPr algn="ctr"/>
                      <a:r>
                        <a:rPr lang="en-US" dirty="0" smtClean="0">
                          <a:latin typeface="Trebuchet MS" pitchFamily="34" charset="0"/>
                        </a:rPr>
                        <a:t>3.00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464230">
                <a:tc>
                  <a:txBody>
                    <a:bodyPr/>
                    <a:lstStyle/>
                    <a:p>
                      <a:pPr algn="ctr"/>
                      <a:r>
                        <a:rPr lang="en-US" dirty="0" smtClean="0">
                          <a:latin typeface="Trebuchet MS" pitchFamily="34" charset="0"/>
                        </a:rPr>
                        <a:t>4)</a:t>
                      </a:r>
                      <a:endParaRPr lang="en-US" dirty="0">
                        <a:latin typeface="Trebuchet MS" pitchFamily="34" charset="0"/>
                      </a:endParaRPr>
                    </a:p>
                  </a:txBody>
                  <a:tcPr/>
                </a:tc>
                <a:tc>
                  <a:txBody>
                    <a:bodyPr/>
                    <a:lstStyle/>
                    <a:p>
                      <a:pPr algn="l"/>
                      <a:r>
                        <a:rPr lang="en-US" dirty="0" smtClean="0">
                          <a:latin typeface="Trebuchet MS" pitchFamily="34" charset="0"/>
                        </a:rPr>
                        <a:t>Firewall for Servers </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10.00</a:t>
                      </a:r>
                      <a:endParaRPr lang="en-US" dirty="0">
                        <a:latin typeface="Trebuchet MS" pitchFamily="34" charset="0"/>
                      </a:endParaRPr>
                    </a:p>
                  </a:txBody>
                  <a:tcPr/>
                </a:tc>
                <a:tc>
                  <a:txBody>
                    <a:bodyPr/>
                    <a:lstStyle/>
                    <a:p>
                      <a:pPr algn="ctr"/>
                      <a:r>
                        <a:rPr lang="en-US" dirty="0" smtClean="0">
                          <a:latin typeface="Trebuchet MS" pitchFamily="34" charset="0"/>
                        </a:rPr>
                        <a:t>10.00</a:t>
                      </a:r>
                      <a:endParaRPr lang="en-US" dirty="0">
                        <a:latin typeface="Trebuchet MS" pitchFamily="34" charset="0"/>
                      </a:endParaRPr>
                    </a:p>
                  </a:txBody>
                  <a:tcPr/>
                </a:tc>
                <a:tc>
                  <a:txBody>
                    <a:bodyPr/>
                    <a:lstStyle/>
                    <a:p>
                      <a:pPr algn="ctr"/>
                      <a:r>
                        <a:rPr lang="en-US" dirty="0" smtClean="0">
                          <a:latin typeface="Trebuchet MS" pitchFamily="34" charset="0"/>
                        </a:rPr>
                        <a:t>PIU</a:t>
                      </a:r>
                      <a:endParaRPr lang="en-US" dirty="0">
                        <a:latin typeface="Trebuchet MS" pitchFamily="34" charset="0"/>
                      </a:endParaRPr>
                    </a:p>
                  </a:txBody>
                  <a:tcPr/>
                </a:tc>
              </a:tr>
              <a:tr h="352880">
                <a:tc>
                  <a:txBody>
                    <a:bodyPr/>
                    <a:lstStyle/>
                    <a:p>
                      <a:pPr algn="ctr"/>
                      <a:r>
                        <a:rPr lang="en-US" dirty="0" smtClean="0">
                          <a:latin typeface="Trebuchet MS" pitchFamily="34" charset="0"/>
                        </a:rPr>
                        <a:t>5)</a:t>
                      </a:r>
                      <a:endParaRPr lang="en-US" dirty="0">
                        <a:latin typeface="Trebuchet MS" pitchFamily="34" charset="0"/>
                      </a:endParaRPr>
                    </a:p>
                  </a:txBody>
                  <a:tcPr/>
                </a:tc>
                <a:tc>
                  <a:txBody>
                    <a:bodyPr/>
                    <a:lstStyle/>
                    <a:p>
                      <a:pPr algn="l"/>
                      <a:r>
                        <a:rPr lang="en-US" dirty="0" smtClean="0">
                          <a:latin typeface="Trebuchet MS" pitchFamily="34" charset="0"/>
                        </a:rPr>
                        <a:t>Laptop 16” Core i5</a:t>
                      </a:r>
                      <a:endParaRPr lang="en-US" dirty="0">
                        <a:latin typeface="Trebuchet MS" pitchFamily="34" charset="0"/>
                      </a:endParaRPr>
                    </a:p>
                  </a:txBody>
                  <a:tcPr/>
                </a:tc>
                <a:tc>
                  <a:txBody>
                    <a:bodyPr/>
                    <a:lstStyle/>
                    <a:p>
                      <a:pPr algn="ctr"/>
                      <a:r>
                        <a:rPr lang="en-US" dirty="0" smtClean="0">
                          <a:latin typeface="Trebuchet MS" pitchFamily="34" charset="0"/>
                        </a:rPr>
                        <a:t>500</a:t>
                      </a:r>
                      <a:endParaRPr lang="en-US" dirty="0">
                        <a:latin typeface="Trebuchet MS" pitchFamily="34" charset="0"/>
                      </a:endParaRPr>
                    </a:p>
                  </a:txBody>
                  <a:tcPr/>
                </a:tc>
                <a:tc>
                  <a:txBody>
                    <a:bodyPr/>
                    <a:lstStyle/>
                    <a:p>
                      <a:pPr algn="ctr"/>
                      <a:r>
                        <a:rPr lang="en-US" dirty="0" smtClean="0">
                          <a:latin typeface="Trebuchet MS" pitchFamily="34" charset="0"/>
                        </a:rPr>
                        <a:t>1.00</a:t>
                      </a:r>
                      <a:endParaRPr lang="en-US" dirty="0">
                        <a:latin typeface="Trebuchet MS" pitchFamily="34" charset="0"/>
                      </a:endParaRPr>
                    </a:p>
                  </a:txBody>
                  <a:tcPr/>
                </a:tc>
                <a:tc>
                  <a:txBody>
                    <a:bodyPr/>
                    <a:lstStyle/>
                    <a:p>
                      <a:pPr algn="ctr"/>
                      <a:r>
                        <a:rPr lang="en-US" dirty="0" smtClean="0">
                          <a:latin typeface="Trebuchet MS" pitchFamily="34" charset="0"/>
                        </a:rPr>
                        <a:t>5,00.00</a:t>
                      </a:r>
                      <a:endParaRPr lang="en-US" dirty="0">
                        <a:latin typeface="Trebuchet MS" pitchFamily="34" charset="0"/>
                      </a:endParaRPr>
                    </a:p>
                  </a:txBody>
                  <a:tcPr/>
                </a:tc>
                <a:tc>
                  <a:txBody>
                    <a:bodyPr/>
                    <a:lstStyle/>
                    <a:p>
                      <a:pPr algn="ctr"/>
                      <a:r>
                        <a:rPr lang="en-US" dirty="0" smtClean="0">
                          <a:latin typeface="Trebuchet MS" pitchFamily="34" charset="0"/>
                        </a:rPr>
                        <a:t>All</a:t>
                      </a:r>
                      <a:r>
                        <a:rPr lang="en-US" baseline="0" dirty="0" smtClean="0">
                          <a:latin typeface="Trebuchet MS" pitchFamily="34" charset="0"/>
                        </a:rPr>
                        <a:t> Offices</a:t>
                      </a:r>
                      <a:endParaRPr lang="en-US" dirty="0">
                        <a:latin typeface="Trebuchet MS" pitchFamily="34" charset="0"/>
                      </a:endParaRPr>
                    </a:p>
                  </a:txBody>
                  <a:tcPr/>
                </a:tc>
              </a:tr>
              <a:tr h="352880">
                <a:tc>
                  <a:txBody>
                    <a:bodyPr/>
                    <a:lstStyle/>
                    <a:p>
                      <a:pPr algn="ctr"/>
                      <a:r>
                        <a:rPr lang="en-US" dirty="0" smtClean="0">
                          <a:latin typeface="Trebuchet MS" pitchFamily="34" charset="0"/>
                        </a:rPr>
                        <a:t>6)</a:t>
                      </a:r>
                      <a:endParaRPr lang="en-US" dirty="0">
                        <a:latin typeface="Trebuchet MS" pitchFamily="34" charset="0"/>
                      </a:endParaRPr>
                    </a:p>
                  </a:txBody>
                  <a:tcPr/>
                </a:tc>
                <a:tc>
                  <a:txBody>
                    <a:bodyPr/>
                    <a:lstStyle/>
                    <a:p>
                      <a:pPr algn="l"/>
                      <a:r>
                        <a:rPr lang="en-US" dirty="0" smtClean="0">
                          <a:latin typeface="Trebuchet MS" pitchFamily="34" charset="0"/>
                        </a:rPr>
                        <a:t>Digital Display 32 Inch</a:t>
                      </a:r>
                      <a:endParaRPr lang="en-US" dirty="0">
                        <a:latin typeface="Trebuchet MS" pitchFamily="34" charset="0"/>
                      </a:endParaRPr>
                    </a:p>
                  </a:txBody>
                  <a:tcPr/>
                </a:tc>
                <a:tc>
                  <a:txBody>
                    <a:bodyPr/>
                    <a:lstStyle/>
                    <a:p>
                      <a:pPr algn="ctr"/>
                      <a:r>
                        <a:rPr lang="en-US" dirty="0" smtClean="0">
                          <a:latin typeface="Trebuchet MS" pitchFamily="34" charset="0"/>
                        </a:rPr>
                        <a:t>78</a:t>
                      </a:r>
                      <a:endParaRPr lang="en-US" dirty="0">
                        <a:latin typeface="Trebuchet MS" pitchFamily="34" charset="0"/>
                      </a:endParaRPr>
                    </a:p>
                  </a:txBody>
                  <a:tcPr/>
                </a:tc>
                <a:tc>
                  <a:txBody>
                    <a:bodyPr/>
                    <a:lstStyle/>
                    <a:p>
                      <a:pPr algn="ctr"/>
                      <a:r>
                        <a:rPr lang="en-US" dirty="0" smtClean="0">
                          <a:latin typeface="Trebuchet MS" pitchFamily="34" charset="0"/>
                        </a:rPr>
                        <a:t>1.25</a:t>
                      </a:r>
                      <a:endParaRPr lang="en-US" dirty="0">
                        <a:latin typeface="Trebuchet MS" pitchFamily="34" charset="0"/>
                      </a:endParaRPr>
                    </a:p>
                  </a:txBody>
                  <a:tcPr/>
                </a:tc>
                <a:tc>
                  <a:txBody>
                    <a:bodyPr/>
                    <a:lstStyle/>
                    <a:p>
                      <a:pPr algn="ctr"/>
                      <a:r>
                        <a:rPr lang="en-US" dirty="0" smtClean="0">
                          <a:latin typeface="Trebuchet MS" pitchFamily="34" charset="0"/>
                        </a:rPr>
                        <a:t>97.50</a:t>
                      </a:r>
                      <a:endParaRPr lang="en-US" dirty="0">
                        <a:latin typeface="Trebuchet MS" pitchFamily="34" charset="0"/>
                      </a:endParaRPr>
                    </a:p>
                  </a:txBody>
                  <a:tcPr/>
                </a:tc>
                <a:tc>
                  <a:txBody>
                    <a:bodyPr/>
                    <a:lstStyle/>
                    <a:p>
                      <a:pPr algn="ctr"/>
                      <a:r>
                        <a:rPr lang="en-US" dirty="0" smtClean="0">
                          <a:latin typeface="Trebuchet MS" pitchFamily="34" charset="0"/>
                        </a:rPr>
                        <a:t>All</a:t>
                      </a:r>
                      <a:r>
                        <a:rPr lang="en-US" baseline="0" dirty="0" smtClean="0">
                          <a:latin typeface="Trebuchet MS" pitchFamily="34" charset="0"/>
                        </a:rPr>
                        <a:t> Offices</a:t>
                      </a:r>
                      <a:endParaRPr lang="en-US" dirty="0">
                        <a:latin typeface="Trebuchet MS" pitchFamily="34" charset="0"/>
                      </a:endParaRPr>
                    </a:p>
                  </a:txBody>
                  <a:tcPr/>
                </a:tc>
              </a:tr>
              <a:tr h="352880">
                <a:tc>
                  <a:txBody>
                    <a:bodyPr/>
                    <a:lstStyle/>
                    <a:p>
                      <a:pPr algn="ctr"/>
                      <a:r>
                        <a:rPr lang="en-US" dirty="0" smtClean="0">
                          <a:latin typeface="Trebuchet MS" pitchFamily="34" charset="0"/>
                        </a:rPr>
                        <a:t>7)</a:t>
                      </a:r>
                      <a:endParaRPr lang="en-US" dirty="0">
                        <a:latin typeface="Trebuchet MS" pitchFamily="34" charset="0"/>
                      </a:endParaRPr>
                    </a:p>
                  </a:txBody>
                  <a:tcPr/>
                </a:tc>
                <a:tc>
                  <a:txBody>
                    <a:bodyPr/>
                    <a:lstStyle/>
                    <a:p>
                      <a:pPr algn="l"/>
                      <a:r>
                        <a:rPr lang="en-US" dirty="0" smtClean="0">
                          <a:latin typeface="Trebuchet MS" pitchFamily="34" charset="0"/>
                        </a:rPr>
                        <a:t>Network LS</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25.00</a:t>
                      </a:r>
                      <a:endParaRPr lang="en-US" dirty="0">
                        <a:latin typeface="Trebuchet MS" pitchFamily="34" charset="0"/>
                      </a:endParaRPr>
                    </a:p>
                  </a:txBody>
                  <a:tcPr/>
                </a:tc>
                <a:tc>
                  <a:txBody>
                    <a:bodyPr/>
                    <a:lstStyle/>
                    <a:p>
                      <a:pPr algn="ctr"/>
                      <a:r>
                        <a:rPr lang="en-US" dirty="0" smtClean="0">
                          <a:latin typeface="Trebuchet MS" pitchFamily="34" charset="0"/>
                        </a:rPr>
                        <a:t>25.00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a:txBody>
                    <a:bodyPr/>
                    <a:lstStyle/>
                    <a:p>
                      <a:pPr algn="l"/>
                      <a:r>
                        <a:rPr lang="en-US" dirty="0" smtClean="0">
                          <a:latin typeface="Trebuchet MS" pitchFamily="34" charset="0"/>
                        </a:rPr>
                        <a:t>Others Unforeseen</a:t>
                      </a:r>
                      <a:endParaRPr lang="en-US" dirty="0">
                        <a:latin typeface="Trebuchet MS" pitchFamily="34" charset="0"/>
                      </a:endParaRPr>
                    </a:p>
                  </a:txBody>
                  <a:tcPr/>
                </a:tc>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pPr algn="ctr"/>
                      <a:r>
                        <a:rPr lang="en-US" dirty="0" smtClean="0">
                          <a:latin typeface="Trebuchet MS" pitchFamily="34" charset="0"/>
                        </a:rPr>
                        <a:t>25.00</a:t>
                      </a:r>
                      <a:endParaRPr lang="en-US" dirty="0">
                        <a:latin typeface="Trebuchet MS" pitchFamily="34" charset="0"/>
                      </a:endParaRPr>
                    </a:p>
                  </a:txBody>
                  <a:tcPr/>
                </a:tc>
                <a:tc>
                  <a:txBody>
                    <a:bodyPr/>
                    <a:lstStyle/>
                    <a:p>
                      <a:pPr algn="ctr"/>
                      <a:r>
                        <a:rPr lang="en-US" dirty="0" smtClean="0">
                          <a:latin typeface="Trebuchet MS" pitchFamily="34" charset="0"/>
                        </a:rPr>
                        <a:t>25.00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gridSpan="3">
                  <a:txBody>
                    <a:bodyPr/>
                    <a:lstStyle/>
                    <a:p>
                      <a:pPr algn="r"/>
                      <a:r>
                        <a:rPr lang="en-US" dirty="0" smtClean="0">
                          <a:latin typeface="Trebuchet MS" pitchFamily="34" charset="0"/>
                        </a:rPr>
                        <a:t>Total Cost of Hardware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10,99.50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13621598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6270" y="1104900"/>
            <a:ext cx="8839200" cy="609600"/>
          </a:xfrm>
          <a:prstGeom prst="rect">
            <a:avLst/>
          </a:prstGeom>
        </p:spPr>
        <p:txBody>
          <a:bodyPr>
            <a:normAutofit fontScale="82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 Training, Seminar &amp; Study Tour_</a:t>
            </a:r>
            <a:r>
              <a:rPr lang="en-US" sz="3000" dirty="0" smtClean="0">
                <a:solidFill>
                  <a:srgbClr val="FF0000"/>
                </a:solidFill>
                <a:latin typeface="Trebuchet MS" pitchFamily="34" charset="0"/>
              </a:rPr>
              <a:t>Att-4(d)</a:t>
            </a:r>
            <a:endParaRPr lang="en-US" sz="3000" dirty="0">
              <a:solidFill>
                <a:srgbClr val="FF0000"/>
              </a:solidFill>
              <a:latin typeface="Trebuchet M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79811379"/>
              </p:ext>
            </p:extLst>
          </p:nvPr>
        </p:nvGraphicFramePr>
        <p:xfrm>
          <a:off x="1578015" y="2019300"/>
          <a:ext cx="8509882" cy="3627120"/>
        </p:xfrm>
        <a:graphic>
          <a:graphicData uri="http://schemas.openxmlformats.org/drawingml/2006/table">
            <a:tbl>
              <a:tblPr firstRow="1" bandRow="1">
                <a:tableStyleId>{5C22544A-7EE6-4342-B048-85BDC9FD1C3A}</a:tableStyleId>
              </a:tblPr>
              <a:tblGrid>
                <a:gridCol w="737482"/>
                <a:gridCol w="3270455"/>
                <a:gridCol w="776748"/>
                <a:gridCol w="975852"/>
                <a:gridCol w="1377745"/>
                <a:gridCol w="1371600"/>
              </a:tblGrid>
              <a:tr h="474801">
                <a:tc>
                  <a:txBody>
                    <a:bodyPr/>
                    <a:lstStyle/>
                    <a:p>
                      <a:pPr algn="ctr"/>
                      <a:r>
                        <a:rPr lang="en-US" sz="1600" dirty="0" smtClean="0">
                          <a:latin typeface="Trebuchet MS" pitchFamily="34" charset="0"/>
                        </a:rPr>
                        <a:t>Serial No. </a:t>
                      </a:r>
                      <a:endParaRPr lang="en-US" sz="1600" dirty="0">
                        <a:latin typeface="Trebuchet MS" pitchFamily="34" charset="0"/>
                      </a:endParaRPr>
                    </a:p>
                  </a:txBody>
                  <a:tcPr/>
                </a:tc>
                <a:tc>
                  <a:txBody>
                    <a:bodyPr/>
                    <a:lstStyle/>
                    <a:p>
                      <a:pPr algn="ctr"/>
                      <a:r>
                        <a:rPr lang="en-US" dirty="0" smtClean="0">
                          <a:latin typeface="Trebuchet MS" pitchFamily="34" charset="0"/>
                        </a:rPr>
                        <a:t>Description</a:t>
                      </a:r>
                      <a:endParaRPr lang="en-US" dirty="0">
                        <a:latin typeface="Trebuchet MS" pitchFamily="34" charset="0"/>
                      </a:endParaRPr>
                    </a:p>
                  </a:txBody>
                  <a:tcPr/>
                </a:tc>
                <a:tc>
                  <a:txBody>
                    <a:bodyPr/>
                    <a:lstStyle/>
                    <a:p>
                      <a:pPr algn="ctr"/>
                      <a:r>
                        <a:rPr lang="en-US" dirty="0" smtClean="0">
                          <a:latin typeface="Trebuchet MS" pitchFamily="34" charset="0"/>
                        </a:rPr>
                        <a:t>Qty.</a:t>
                      </a:r>
                      <a:endParaRPr lang="en-US" dirty="0">
                        <a:latin typeface="Trebuchet MS" pitchFamily="34" charset="0"/>
                      </a:endParaRPr>
                    </a:p>
                  </a:txBody>
                  <a:tcPr/>
                </a:tc>
                <a:tc>
                  <a:txBody>
                    <a:bodyPr/>
                    <a:lstStyle/>
                    <a:p>
                      <a:pPr algn="ctr"/>
                      <a:r>
                        <a:rPr lang="en-US" dirty="0" smtClean="0">
                          <a:latin typeface="Trebuchet MS" pitchFamily="34" charset="0"/>
                        </a:rPr>
                        <a:t>Unit </a:t>
                      </a:r>
                      <a:r>
                        <a:rPr lang="en-US" sz="1400" dirty="0" smtClean="0">
                          <a:latin typeface="Trebuchet MS" pitchFamily="34" charset="0"/>
                        </a:rPr>
                        <a:t>Cost (Taka)</a:t>
                      </a:r>
                      <a:endParaRPr lang="en-US" sz="1400" dirty="0">
                        <a:latin typeface="Trebuchet MS" pitchFamily="34" charset="0"/>
                      </a:endParaRPr>
                    </a:p>
                  </a:txBody>
                  <a:tcPr/>
                </a:tc>
                <a:tc>
                  <a:txBody>
                    <a:bodyPr/>
                    <a:lstStyle/>
                    <a:p>
                      <a:pPr algn="ctr"/>
                      <a:r>
                        <a:rPr lang="en-US" sz="1800" dirty="0" smtClean="0">
                          <a:latin typeface="Trebuchet MS" pitchFamily="34" charset="0"/>
                        </a:rPr>
                        <a:t>Total Cost</a:t>
                      </a:r>
                    </a:p>
                    <a:p>
                      <a:pPr algn="ctr"/>
                      <a:r>
                        <a:rPr lang="en-US" sz="1800" dirty="0" smtClean="0">
                          <a:latin typeface="Trebuchet MS" pitchFamily="34" charset="0"/>
                        </a:rPr>
                        <a:t>Cost</a:t>
                      </a:r>
                      <a:endParaRPr lang="en-US" sz="1800" dirty="0">
                        <a:latin typeface="Trebuchet MS" pitchFamily="34" charset="0"/>
                      </a:endParaRPr>
                    </a:p>
                  </a:txBody>
                  <a:tcPr/>
                </a:tc>
                <a:tc>
                  <a:txBody>
                    <a:bodyPr/>
                    <a:lstStyle/>
                    <a:p>
                      <a:pPr algn="ctr"/>
                      <a:r>
                        <a:rPr lang="en-US" sz="2000" dirty="0" smtClean="0">
                          <a:latin typeface="Trebuchet MS" pitchFamily="34" charset="0"/>
                        </a:rPr>
                        <a:t>Remarks </a:t>
                      </a:r>
                      <a:endParaRPr lang="en-US" sz="2000" dirty="0">
                        <a:latin typeface="Trebuchet MS" pitchFamily="34" charset="0"/>
                      </a:endParaRPr>
                    </a:p>
                  </a:txBody>
                  <a:tcPr/>
                </a:tc>
              </a:tr>
              <a:tr h="464230">
                <a:tc>
                  <a:txBody>
                    <a:bodyPr/>
                    <a:lstStyle/>
                    <a:p>
                      <a:pPr algn="ctr"/>
                      <a:r>
                        <a:rPr lang="en-US" dirty="0" smtClean="0">
                          <a:latin typeface="Trebuchet MS" pitchFamily="34" charset="0"/>
                        </a:rPr>
                        <a:t>1)</a:t>
                      </a:r>
                      <a:endParaRPr lang="en-US" dirty="0">
                        <a:latin typeface="Trebuchet MS" pitchFamily="34" charset="0"/>
                      </a:endParaRPr>
                    </a:p>
                  </a:txBody>
                  <a:tcPr/>
                </a:tc>
                <a:tc>
                  <a:txBody>
                    <a:bodyPr/>
                    <a:lstStyle/>
                    <a:p>
                      <a:r>
                        <a:rPr lang="en-US" dirty="0" smtClean="0">
                          <a:latin typeface="Trebuchet MS" pitchFamily="34" charset="0"/>
                        </a:rPr>
                        <a:t>Seminar</a:t>
                      </a:r>
                    </a:p>
                    <a:p>
                      <a:r>
                        <a:rPr lang="en-US" dirty="0" smtClean="0">
                          <a:latin typeface="Trebuchet MS" pitchFamily="34" charset="0"/>
                        </a:rPr>
                        <a:t>Greater </a:t>
                      </a:r>
                      <a:r>
                        <a:rPr lang="en-US" dirty="0" smtClean="0">
                          <a:latin typeface="Trebuchet MS" pitchFamily="34" charset="0"/>
                        </a:rPr>
                        <a:t>District HQ-20, Div-8, </a:t>
                      </a:r>
                      <a:r>
                        <a:rPr lang="en-US" dirty="0" smtClean="0">
                          <a:latin typeface="Trebuchet MS" pitchFamily="34" charset="0"/>
                        </a:rPr>
                        <a:t>Land Appeal Board HQ-2</a:t>
                      </a:r>
                      <a:endParaRPr lang="en-US" dirty="0">
                        <a:latin typeface="Trebuchet MS" pitchFamily="34" charset="0"/>
                      </a:endParaRPr>
                    </a:p>
                  </a:txBody>
                  <a:tcPr/>
                </a:tc>
                <a:tc>
                  <a:txBody>
                    <a:bodyPr/>
                    <a:lstStyle/>
                    <a:p>
                      <a:pPr algn="ctr"/>
                      <a:r>
                        <a:rPr lang="en-US" dirty="0" smtClean="0">
                          <a:latin typeface="Trebuchet MS" pitchFamily="34" charset="0"/>
                        </a:rPr>
                        <a:t>30</a:t>
                      </a:r>
                      <a:endParaRPr lang="en-US" dirty="0">
                        <a:latin typeface="Trebuchet MS" pitchFamily="34" charset="0"/>
                      </a:endParaRPr>
                    </a:p>
                  </a:txBody>
                  <a:tcPr/>
                </a:tc>
                <a:tc>
                  <a:txBody>
                    <a:bodyPr/>
                    <a:lstStyle/>
                    <a:p>
                      <a:pPr algn="ctr"/>
                      <a:r>
                        <a:rPr lang="en-US" dirty="0" smtClean="0">
                          <a:latin typeface="Trebuchet MS" pitchFamily="34" charset="0"/>
                        </a:rPr>
                        <a:t>5.00</a:t>
                      </a:r>
                      <a:endParaRPr lang="en-US" dirty="0">
                        <a:latin typeface="Trebuchet MS" pitchFamily="34" charset="0"/>
                      </a:endParaRPr>
                    </a:p>
                  </a:txBody>
                  <a:tcPr/>
                </a:tc>
                <a:tc>
                  <a:txBody>
                    <a:bodyPr/>
                    <a:lstStyle/>
                    <a:p>
                      <a:pPr algn="ctr"/>
                      <a:r>
                        <a:rPr lang="en-US" dirty="0" smtClean="0">
                          <a:latin typeface="Trebuchet MS" pitchFamily="34" charset="0"/>
                        </a:rPr>
                        <a:t>1,50.00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464230">
                <a:tc>
                  <a:txBody>
                    <a:bodyPr/>
                    <a:lstStyle/>
                    <a:p>
                      <a:pPr algn="ctr"/>
                      <a:r>
                        <a:rPr lang="en-US" dirty="0" smtClean="0">
                          <a:latin typeface="Trebuchet MS" pitchFamily="34" charset="0"/>
                        </a:rPr>
                        <a:t>2)</a:t>
                      </a:r>
                      <a:endParaRPr lang="en-US" dirty="0">
                        <a:latin typeface="Trebuchet MS" pitchFamily="34" charset="0"/>
                      </a:endParaRPr>
                    </a:p>
                  </a:txBody>
                  <a:tcPr/>
                </a:tc>
                <a:tc>
                  <a:txBody>
                    <a:bodyPr/>
                    <a:lstStyle/>
                    <a:p>
                      <a:r>
                        <a:rPr lang="en-US" dirty="0" smtClean="0">
                          <a:latin typeface="Trebuchet MS" pitchFamily="34" charset="0"/>
                        </a:rPr>
                        <a:t>Training for Officers </a:t>
                      </a:r>
                      <a:r>
                        <a:rPr lang="en-US" dirty="0" smtClean="0">
                          <a:latin typeface="Trebuchet MS" pitchFamily="34" charset="0"/>
                        </a:rPr>
                        <a:t>and Staffs</a:t>
                      </a:r>
                      <a:r>
                        <a:rPr lang="en-US" baseline="0" dirty="0" smtClean="0">
                          <a:latin typeface="Trebuchet MS" pitchFamily="34" charset="0"/>
                        </a:rPr>
                        <a:t> </a:t>
                      </a:r>
                      <a:r>
                        <a:rPr lang="en-US" dirty="0" smtClean="0">
                          <a:latin typeface="Trebuchet MS" pitchFamily="34" charset="0"/>
                        </a:rPr>
                        <a:t>5 Days</a:t>
                      </a:r>
                      <a:endParaRPr lang="en-US" dirty="0">
                        <a:latin typeface="Trebuchet MS" pitchFamily="34" charset="0"/>
                      </a:endParaRPr>
                    </a:p>
                  </a:txBody>
                  <a:tcPr/>
                </a:tc>
                <a:tc>
                  <a:txBody>
                    <a:bodyPr/>
                    <a:lstStyle/>
                    <a:p>
                      <a:pPr algn="ctr"/>
                      <a:r>
                        <a:rPr lang="en-US" dirty="0" smtClean="0">
                          <a:latin typeface="Trebuchet MS" pitchFamily="34" charset="0"/>
                        </a:rPr>
                        <a:t>2,900</a:t>
                      </a:r>
                      <a:endParaRPr lang="en-US" dirty="0">
                        <a:latin typeface="Trebuchet MS" pitchFamily="34" charset="0"/>
                      </a:endParaRPr>
                    </a:p>
                  </a:txBody>
                  <a:tcPr/>
                </a:tc>
                <a:tc>
                  <a:txBody>
                    <a:bodyPr/>
                    <a:lstStyle/>
                    <a:p>
                      <a:pPr algn="ctr"/>
                      <a:r>
                        <a:rPr lang="en-US" dirty="0" smtClean="0">
                          <a:latin typeface="Trebuchet MS" pitchFamily="34" charset="0"/>
                        </a:rPr>
                        <a:t>0.15</a:t>
                      </a:r>
                      <a:endParaRPr lang="en-US" dirty="0">
                        <a:latin typeface="Trebuchet MS" pitchFamily="34" charset="0"/>
                      </a:endParaRPr>
                    </a:p>
                  </a:txBody>
                  <a:tcPr/>
                </a:tc>
                <a:tc>
                  <a:txBody>
                    <a:bodyPr/>
                    <a:lstStyle/>
                    <a:p>
                      <a:pPr algn="ctr"/>
                      <a:r>
                        <a:rPr lang="en-US" dirty="0" smtClean="0">
                          <a:latin typeface="Trebuchet MS" pitchFamily="34" charset="0"/>
                        </a:rPr>
                        <a:t>4,35.00</a:t>
                      </a:r>
                      <a:endParaRPr lang="en-US" dirty="0">
                        <a:latin typeface="Trebuchet MS" pitchFamily="34" charset="0"/>
                      </a:endParaRPr>
                    </a:p>
                  </a:txBody>
                  <a:tcPr/>
                </a:tc>
                <a:tc>
                  <a:txBody>
                    <a:bodyPr/>
                    <a:lstStyle/>
                    <a:p>
                      <a:pPr algn="ctr"/>
                      <a:r>
                        <a:rPr lang="en-US" dirty="0" smtClean="0">
                          <a:latin typeface="Trebuchet MS" pitchFamily="34" charset="0"/>
                        </a:rPr>
                        <a:t>All</a:t>
                      </a:r>
                      <a:r>
                        <a:rPr lang="en-US" baseline="0" dirty="0" smtClean="0">
                          <a:latin typeface="Trebuchet MS" pitchFamily="34" charset="0"/>
                        </a:rPr>
                        <a:t> Offices</a:t>
                      </a:r>
                      <a:endParaRPr lang="en-US" dirty="0">
                        <a:latin typeface="Trebuchet MS" pitchFamily="34" charset="0"/>
                      </a:endParaRPr>
                    </a:p>
                  </a:txBody>
                  <a:tcPr/>
                </a:tc>
              </a:tr>
              <a:tr h="464230">
                <a:tc>
                  <a:txBody>
                    <a:bodyPr/>
                    <a:lstStyle/>
                    <a:p>
                      <a:pPr algn="ctr"/>
                      <a:r>
                        <a:rPr lang="en-US" dirty="0" smtClean="0">
                          <a:latin typeface="Trebuchet MS" pitchFamily="34" charset="0"/>
                        </a:rPr>
                        <a:t>3)</a:t>
                      </a:r>
                      <a:endParaRPr lang="en-US" dirty="0">
                        <a:latin typeface="Trebuchet MS" pitchFamily="34" charset="0"/>
                      </a:endParaRPr>
                    </a:p>
                  </a:txBody>
                  <a:tcPr/>
                </a:tc>
                <a:tc>
                  <a:txBody>
                    <a:bodyPr/>
                    <a:lstStyle/>
                    <a:p>
                      <a:pPr algn="l"/>
                      <a:r>
                        <a:rPr lang="en-US" dirty="0" smtClean="0">
                          <a:latin typeface="Trebuchet MS" pitchFamily="34" charset="0"/>
                        </a:rPr>
                        <a:t>Study</a:t>
                      </a:r>
                      <a:r>
                        <a:rPr lang="en-US" baseline="0" dirty="0" smtClean="0">
                          <a:latin typeface="Trebuchet MS" pitchFamily="34" charset="0"/>
                        </a:rPr>
                        <a:t> Tour to </a:t>
                      </a:r>
                      <a:r>
                        <a:rPr kumimoji="0" lang="en-US" sz="1800" kern="1200" dirty="0" smtClean="0">
                          <a:solidFill>
                            <a:schemeClr val="dk1"/>
                          </a:solidFill>
                          <a:effectLst/>
                          <a:latin typeface="+mn-lt"/>
                          <a:ea typeface="+mn-ea"/>
                          <a:cs typeface="+mn-cs"/>
                        </a:rPr>
                        <a:t>Korea, </a:t>
                      </a:r>
                      <a:r>
                        <a:rPr kumimoji="0" lang="en-US" sz="1800" kern="1200" dirty="0" smtClean="0">
                          <a:solidFill>
                            <a:schemeClr val="dk1"/>
                          </a:solidFill>
                          <a:effectLst/>
                          <a:latin typeface="+mn-lt"/>
                          <a:ea typeface="+mn-ea"/>
                          <a:cs typeface="+mn-cs"/>
                        </a:rPr>
                        <a:t> Japan</a:t>
                      </a:r>
                      <a:r>
                        <a:rPr kumimoji="0" lang="en-US" sz="1800" kern="1200" dirty="0" smtClean="0">
                          <a:solidFill>
                            <a:schemeClr val="dk1"/>
                          </a:solidFill>
                          <a:effectLst/>
                          <a:latin typeface="+mn-lt"/>
                          <a:ea typeface="+mn-ea"/>
                          <a:cs typeface="+mn-cs"/>
                        </a:rPr>
                        <a:t>, Turkey, </a:t>
                      </a:r>
                      <a:r>
                        <a:rPr kumimoji="0" lang="en-US" sz="1800" kern="1200" dirty="0" smtClean="0">
                          <a:solidFill>
                            <a:schemeClr val="dk1"/>
                          </a:solidFill>
                          <a:effectLst/>
                          <a:latin typeface="+mn-lt"/>
                          <a:ea typeface="+mn-ea"/>
                          <a:cs typeface="+mn-cs"/>
                        </a:rPr>
                        <a:t> The </a:t>
                      </a:r>
                      <a:r>
                        <a:rPr kumimoji="0" lang="en-US" sz="1800" kern="1200" dirty="0" smtClean="0">
                          <a:solidFill>
                            <a:schemeClr val="dk1"/>
                          </a:solidFill>
                          <a:effectLst/>
                          <a:latin typeface="+mn-lt"/>
                          <a:ea typeface="+mn-ea"/>
                          <a:cs typeface="+mn-cs"/>
                        </a:rPr>
                        <a:t>Netherlands, </a:t>
                      </a:r>
                      <a:r>
                        <a:rPr kumimoji="0" lang="en-US" sz="1800" kern="1200" dirty="0" smtClean="0">
                          <a:solidFill>
                            <a:schemeClr val="dk1"/>
                          </a:solidFill>
                          <a:effectLst/>
                          <a:latin typeface="+mn-lt"/>
                          <a:ea typeface="+mn-ea"/>
                          <a:cs typeface="+mn-cs"/>
                        </a:rPr>
                        <a:t> </a:t>
                      </a:r>
                    </a:p>
                    <a:p>
                      <a:pPr algn="l"/>
                      <a:r>
                        <a:rPr kumimoji="0" lang="en-US" sz="1800" kern="1200" dirty="0" smtClean="0">
                          <a:solidFill>
                            <a:schemeClr val="dk1"/>
                          </a:solidFill>
                          <a:effectLst/>
                          <a:latin typeface="+mn-lt"/>
                          <a:ea typeface="+mn-ea"/>
                          <a:cs typeface="+mn-cs"/>
                        </a:rPr>
                        <a:t>Sri </a:t>
                      </a:r>
                      <a:r>
                        <a:rPr kumimoji="0" lang="en-US" sz="1800" kern="1200" dirty="0" smtClean="0">
                          <a:solidFill>
                            <a:schemeClr val="dk1"/>
                          </a:solidFill>
                          <a:effectLst/>
                          <a:latin typeface="+mn-lt"/>
                          <a:ea typeface="+mn-ea"/>
                          <a:cs typeface="+mn-cs"/>
                        </a:rPr>
                        <a:t>Lanka &amp; Thailand</a:t>
                      </a:r>
                      <a:endParaRPr lang="en-US" dirty="0">
                        <a:latin typeface="Trebuchet MS" pitchFamily="34" charset="0"/>
                      </a:endParaRPr>
                    </a:p>
                  </a:txBody>
                  <a:tcPr/>
                </a:tc>
                <a:tc>
                  <a:txBody>
                    <a:bodyPr/>
                    <a:lstStyle/>
                    <a:p>
                      <a:pPr algn="ctr"/>
                      <a:r>
                        <a:rPr lang="en-US" dirty="0" smtClean="0">
                          <a:latin typeface="Trebuchet MS" pitchFamily="34" charset="0"/>
                        </a:rPr>
                        <a:t>200</a:t>
                      </a:r>
                      <a:endParaRPr lang="en-US" dirty="0">
                        <a:latin typeface="Trebuchet MS" pitchFamily="34" charset="0"/>
                      </a:endParaRPr>
                    </a:p>
                  </a:txBody>
                  <a:tcPr/>
                </a:tc>
                <a:tc>
                  <a:txBody>
                    <a:bodyPr/>
                    <a:lstStyle/>
                    <a:p>
                      <a:pPr algn="ctr"/>
                      <a:r>
                        <a:rPr lang="en-US" dirty="0" smtClean="0">
                          <a:latin typeface="Trebuchet MS" pitchFamily="34" charset="0"/>
                        </a:rPr>
                        <a:t>4.00</a:t>
                      </a:r>
                      <a:endParaRPr lang="en-US" dirty="0">
                        <a:latin typeface="Trebuchet MS" pitchFamily="34" charset="0"/>
                      </a:endParaRPr>
                    </a:p>
                  </a:txBody>
                  <a:tcPr/>
                </a:tc>
                <a:tc>
                  <a:txBody>
                    <a:bodyPr/>
                    <a:lstStyle/>
                    <a:p>
                      <a:pPr algn="ctr"/>
                      <a:r>
                        <a:rPr lang="en-US" dirty="0" smtClean="0">
                          <a:latin typeface="Trebuchet MS" pitchFamily="34" charset="0"/>
                        </a:rPr>
                        <a:t>8,00.00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r h="352880">
                <a:tc>
                  <a:txBody>
                    <a:bodyPr/>
                    <a:lstStyle/>
                    <a:p>
                      <a:pPr algn="ctr"/>
                      <a:r>
                        <a:rPr lang="en-US" dirty="0" smtClean="0">
                          <a:latin typeface="Trebuchet MS" pitchFamily="34" charset="0"/>
                        </a:rPr>
                        <a:t>8)</a:t>
                      </a:r>
                      <a:endParaRPr lang="en-US" dirty="0">
                        <a:latin typeface="Trebuchet MS" pitchFamily="34" charset="0"/>
                      </a:endParaRPr>
                    </a:p>
                  </a:txBody>
                  <a:tcPr/>
                </a:tc>
                <a:tc gridSpan="3">
                  <a:txBody>
                    <a:bodyPr/>
                    <a:lstStyle/>
                    <a:p>
                      <a:pPr algn="r"/>
                      <a:r>
                        <a:rPr lang="en-US" dirty="0" smtClean="0">
                          <a:latin typeface="Trebuchet MS" pitchFamily="34" charset="0"/>
                        </a:rPr>
                        <a:t>Total Training &amp; Seminar Cost Taka</a:t>
                      </a: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hMerge="1">
                  <a:txBody>
                    <a:bodyPr/>
                    <a:lstStyle/>
                    <a:p>
                      <a:pPr algn="ctr"/>
                      <a:endParaRPr lang="en-US" dirty="0">
                        <a:latin typeface="Trebuchet MS" pitchFamily="34" charset="0"/>
                      </a:endParaRPr>
                    </a:p>
                  </a:txBody>
                  <a:tcPr/>
                </a:tc>
                <a:tc>
                  <a:txBody>
                    <a:bodyPr/>
                    <a:lstStyle/>
                    <a:p>
                      <a:pPr algn="ctr"/>
                      <a:r>
                        <a:rPr lang="en-US" dirty="0" smtClean="0">
                          <a:latin typeface="Trebuchet MS" pitchFamily="34" charset="0"/>
                        </a:rPr>
                        <a:t>13,85.00</a:t>
                      </a:r>
                      <a:endParaRPr lang="en-US" dirty="0">
                        <a:latin typeface="Trebuchet MS" pitchFamily="34" charset="0"/>
                      </a:endParaRPr>
                    </a:p>
                  </a:txBody>
                  <a:tcPr/>
                </a:tc>
                <a:tc>
                  <a:txBody>
                    <a:bodyPr/>
                    <a:lstStyle/>
                    <a:p>
                      <a:pPr algn="ctr"/>
                      <a:endParaRPr lang="en-US" dirty="0">
                        <a:latin typeface="Trebuchet MS" pitchFamily="34" charset="0"/>
                      </a:endParaRPr>
                    </a:p>
                  </a:txBody>
                  <a:tcPr/>
                </a:tc>
              </a:tr>
            </a:tbl>
          </a:graphicData>
        </a:graphic>
      </p:graphicFrame>
    </p:spTree>
    <p:extLst>
      <p:ext uri="{BB962C8B-B14F-4D97-AF65-F5344CB8AC3E}">
        <p14:creationId xmlns:p14="http://schemas.microsoft.com/office/powerpoint/2010/main" val="21192584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57300" y="723900"/>
            <a:ext cx="8839200" cy="609600"/>
          </a:xfrm>
          <a:prstGeom prst="rect">
            <a:avLst/>
          </a:prstGeom>
        </p:spPr>
        <p:txBody>
          <a:bodyPr>
            <a:normAutofit fontScale="82500" lnSpcReduction="200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Case Study</a:t>
            </a:r>
            <a:r>
              <a:rPr lang="en-US" sz="3000" dirty="0" smtClean="0">
                <a:latin typeface="Trebuchet MS" pitchFamily="34" charset="0"/>
              </a:rPr>
              <a:t> </a:t>
            </a:r>
            <a:endParaRPr lang="en-US" sz="3000" dirty="0">
              <a:latin typeface="Trebuchet MS" pitchFamily="34" charset="0"/>
            </a:endParaRPr>
          </a:p>
        </p:txBody>
      </p:sp>
      <p:sp>
        <p:nvSpPr>
          <p:cNvPr id="3" name="TextBox 2"/>
          <p:cNvSpPr txBox="1"/>
          <p:nvPr/>
        </p:nvSpPr>
        <p:spPr>
          <a:xfrm>
            <a:off x="1333500" y="1562100"/>
            <a:ext cx="9067800" cy="1384995"/>
          </a:xfrm>
          <a:prstGeom prst="rect">
            <a:avLst/>
          </a:prstGeom>
          <a:noFill/>
        </p:spPr>
        <p:txBody>
          <a:bodyPr wrap="square" rtlCol="0">
            <a:spAutoFit/>
          </a:bodyPr>
          <a:lstStyle/>
          <a:p>
            <a:r>
              <a:rPr lang="en-GB" dirty="0" smtClean="0">
                <a:latin typeface="Trebuchet MS" pitchFamily="34" charset="0"/>
              </a:rPr>
              <a:t>A Program named “Selection </a:t>
            </a:r>
            <a:r>
              <a:rPr lang="en-GB" dirty="0">
                <a:latin typeface="Trebuchet MS" pitchFamily="34" charset="0"/>
              </a:rPr>
              <a:t>of a Company/Firm for Development of Web based Land Appeal Case Management Application System &amp; Digital Library for Land Appeal </a:t>
            </a:r>
            <a:r>
              <a:rPr lang="en-GB" dirty="0" smtClean="0">
                <a:latin typeface="Trebuchet MS" pitchFamily="34" charset="0"/>
              </a:rPr>
              <a:t>Board were executed since 2015 which is successfully completed in June </a:t>
            </a:r>
            <a:r>
              <a:rPr lang="en-GB" dirty="0" smtClean="0">
                <a:latin typeface="Trebuchet MS" pitchFamily="34" charset="0"/>
              </a:rPr>
              <a:t>2016 and currently in operation.</a:t>
            </a:r>
            <a:endParaRPr lang="en-US" dirty="0">
              <a:latin typeface="Trebuchet MS" pitchFamily="34" charset="0"/>
            </a:endParaRPr>
          </a:p>
        </p:txBody>
      </p:sp>
      <p:sp>
        <p:nvSpPr>
          <p:cNvPr id="4" name="TextBox 3"/>
          <p:cNvSpPr txBox="1"/>
          <p:nvPr/>
        </p:nvSpPr>
        <p:spPr>
          <a:xfrm>
            <a:off x="1333500" y="2947095"/>
            <a:ext cx="9067800" cy="415498"/>
          </a:xfrm>
          <a:prstGeom prst="rect">
            <a:avLst/>
          </a:prstGeom>
          <a:noFill/>
        </p:spPr>
        <p:txBody>
          <a:bodyPr wrap="square" rtlCol="0">
            <a:spAutoFit/>
          </a:bodyPr>
          <a:lstStyle/>
          <a:p>
            <a:r>
              <a:rPr lang="en-GB" dirty="0" smtClean="0">
                <a:latin typeface="Trebuchet MS" pitchFamily="34" charset="0"/>
              </a:rPr>
              <a:t>Cost of the Project was: Tk. 2,24,91,171.00</a:t>
            </a:r>
            <a:endParaRPr lang="en-US" dirty="0">
              <a:latin typeface="Trebuchet MS" pitchFamily="34" charset="0"/>
            </a:endParaRPr>
          </a:p>
        </p:txBody>
      </p:sp>
      <p:sp>
        <p:nvSpPr>
          <p:cNvPr id="5" name="TextBox 4"/>
          <p:cNvSpPr txBox="1"/>
          <p:nvPr/>
        </p:nvSpPr>
        <p:spPr>
          <a:xfrm>
            <a:off x="1333500" y="3467100"/>
            <a:ext cx="9067800" cy="3000821"/>
          </a:xfrm>
          <a:prstGeom prst="rect">
            <a:avLst/>
          </a:prstGeom>
          <a:noFill/>
        </p:spPr>
        <p:txBody>
          <a:bodyPr wrap="square" rtlCol="0">
            <a:spAutoFit/>
          </a:bodyPr>
          <a:lstStyle/>
          <a:p>
            <a:r>
              <a:rPr lang="en-GB" dirty="0" smtClean="0">
                <a:latin typeface="Trebuchet MS" pitchFamily="34" charset="0"/>
              </a:rPr>
              <a:t>Main Features</a:t>
            </a:r>
          </a:p>
          <a:p>
            <a:pPr marL="457200" indent="-457200">
              <a:buAutoNum type="alphaLcParenR"/>
            </a:pPr>
            <a:r>
              <a:rPr lang="en-GB" dirty="0" smtClean="0">
                <a:latin typeface="Trebuchet MS" pitchFamily="34" charset="0"/>
                <a:hlinkClick r:id="rId2"/>
              </a:rPr>
              <a:t>All Land Appeal Board Cases r in </a:t>
            </a:r>
            <a:r>
              <a:rPr lang="en-GB" dirty="0" smtClean="0">
                <a:solidFill>
                  <a:srgbClr val="FF0000"/>
                </a:solidFill>
                <a:latin typeface="Trebuchet MS" pitchFamily="34" charset="0"/>
                <a:hlinkClick r:id="rId2"/>
              </a:rPr>
              <a:t>Web based. Any person can see </a:t>
            </a:r>
            <a:r>
              <a:rPr lang="en-GB" dirty="0" smtClean="0">
                <a:latin typeface="Trebuchet MS" pitchFamily="34" charset="0"/>
                <a:hlinkClick r:id="rId2"/>
              </a:rPr>
              <a:t>position &amp; Stages of any cases from web.</a:t>
            </a:r>
            <a:endParaRPr lang="en-GB" dirty="0" smtClean="0">
              <a:latin typeface="Trebuchet MS" pitchFamily="34" charset="0"/>
            </a:endParaRPr>
          </a:p>
          <a:p>
            <a:pPr marL="457200" indent="-457200">
              <a:buAutoNum type="alphaLcParenR"/>
            </a:pPr>
            <a:r>
              <a:rPr lang="en-GB" dirty="0" smtClean="0">
                <a:latin typeface="Trebuchet MS" pitchFamily="34" charset="0"/>
                <a:hlinkClick r:id="rId3"/>
              </a:rPr>
              <a:t>All Government books related to Land Appeal Board are Digitalised developed Digital Library and made available to read &amp; Print from the web</a:t>
            </a:r>
            <a:endParaRPr lang="en-GB" dirty="0" smtClean="0">
              <a:latin typeface="Trebuchet MS" pitchFamily="34" charset="0"/>
            </a:endParaRPr>
          </a:p>
          <a:p>
            <a:pPr marL="457200" indent="-457200">
              <a:buAutoNum type="alphaLcParenR"/>
            </a:pPr>
            <a:endParaRPr lang="en-GB" dirty="0" smtClean="0">
              <a:latin typeface="Trebuchet MS" pitchFamily="34" charset="0"/>
            </a:endParaRPr>
          </a:p>
          <a:p>
            <a:pPr marL="457200" indent="-457200">
              <a:buAutoNum type="alphaLcParenR"/>
            </a:pPr>
            <a:r>
              <a:rPr lang="en-GB" dirty="0" smtClean="0">
                <a:latin typeface="Trebuchet MS" pitchFamily="34" charset="0"/>
              </a:rPr>
              <a:t>22,000 old case files since 1951 are scanned and archived and can be seen from the web.</a:t>
            </a:r>
            <a:endParaRPr lang="en-US" dirty="0">
              <a:latin typeface="Trebuchet MS" pitchFamily="34" charset="0"/>
            </a:endParaRPr>
          </a:p>
        </p:txBody>
      </p:sp>
      <p:sp>
        <p:nvSpPr>
          <p:cNvPr id="6" name="TextBox 5"/>
          <p:cNvSpPr txBox="1"/>
          <p:nvPr/>
        </p:nvSpPr>
        <p:spPr>
          <a:xfrm>
            <a:off x="5067300" y="5295900"/>
            <a:ext cx="1981200"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smtClean="0">
                <a:latin typeface="Trebuchet MS" pitchFamily="34" charset="0"/>
                <a:hlinkClick r:id="rId4"/>
              </a:rPr>
              <a:t>Digital Book</a:t>
            </a:r>
            <a:endParaRPr lang="en-US" sz="2400" dirty="0">
              <a:latin typeface="Trebuchet MS" pitchFamily="34" charset="0"/>
            </a:endParaRPr>
          </a:p>
        </p:txBody>
      </p:sp>
    </p:spTree>
    <p:extLst>
      <p:ext uri="{BB962C8B-B14F-4D97-AF65-F5344CB8AC3E}">
        <p14:creationId xmlns:p14="http://schemas.microsoft.com/office/powerpoint/2010/main" val="41834895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fiz Akber Ahmed\AppData\Roaming\Skype\live#3ahafiz2248\media_messaging\media_cache_v2\^9E51A8707F10EB6E5E262886C07E1B1F01195EFEE2756B5772^pimgpsh_fullsize_dist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700" y="2095500"/>
            <a:ext cx="3115778" cy="22158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3644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09700" y="3086100"/>
            <a:ext cx="8839200" cy="609600"/>
          </a:xfrm>
          <a:prstGeom prst="rect">
            <a:avLst/>
          </a:prstGeom>
        </p:spPr>
        <p:txBody>
          <a:bodyPr>
            <a:noAutofit/>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8800" dirty="0" smtClean="0">
                <a:solidFill>
                  <a:srgbClr val="FF0000"/>
                </a:solidFill>
                <a:latin typeface="Trebuchet MS" pitchFamily="34" charset="0"/>
              </a:rPr>
              <a:t>Thank You</a:t>
            </a:r>
            <a:endParaRPr lang="en-US" sz="6000" dirty="0">
              <a:solidFill>
                <a:srgbClr val="FF0000"/>
              </a:solidFill>
              <a:latin typeface="Trebuchet MS" pitchFamily="34" charset="0"/>
            </a:endParaRPr>
          </a:p>
        </p:txBody>
      </p:sp>
    </p:spTree>
    <p:extLst>
      <p:ext uri="{BB962C8B-B14F-4D97-AF65-F5344CB8AC3E}">
        <p14:creationId xmlns:p14="http://schemas.microsoft.com/office/powerpoint/2010/main" val="1317147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2100" y="351620"/>
            <a:ext cx="8431037" cy="150876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n-US" dirty="0">
              <a:latin typeface="Trebuchet MS" pitchFamily="34" charset="0"/>
            </a:endParaRPr>
          </a:p>
        </p:txBody>
      </p:sp>
      <p:sp>
        <p:nvSpPr>
          <p:cNvPr id="3" name="Subtitle 2"/>
          <p:cNvSpPr txBox="1">
            <a:spLocks/>
          </p:cNvSpPr>
          <p:nvPr/>
        </p:nvSpPr>
        <p:spPr>
          <a:xfrm>
            <a:off x="1473609" y="542120"/>
            <a:ext cx="8774061" cy="914400"/>
          </a:xfrm>
          <a:prstGeom prst="rect">
            <a:avLst/>
          </a:prstGeom>
        </p:spPr>
        <p:txBody>
          <a:bodyPr>
            <a:normAutofit/>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endParaRPr lang="en-US" dirty="0" smtClean="0">
              <a:latin typeface="Trebuchet MS" pitchFamily="34" charset="0"/>
            </a:endParaRPr>
          </a:p>
          <a:p>
            <a:endParaRPr lang="en-US" dirty="0">
              <a:latin typeface="Trebuchet MS" pitchFamily="34" charset="0"/>
            </a:endParaRPr>
          </a:p>
        </p:txBody>
      </p:sp>
      <p:sp>
        <p:nvSpPr>
          <p:cNvPr id="5" name="Title 1"/>
          <p:cNvSpPr txBox="1">
            <a:spLocks/>
          </p:cNvSpPr>
          <p:nvPr/>
        </p:nvSpPr>
        <p:spPr>
          <a:xfrm>
            <a:off x="1562100" y="618320"/>
            <a:ext cx="8431037" cy="350520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Project Cost Estimated</a:t>
            </a:r>
            <a:endParaRPr lang="en-US" dirty="0">
              <a:latin typeface="Trebuchet MS" pitchFamily="34" charset="0"/>
            </a:endParaRPr>
          </a:p>
        </p:txBody>
      </p:sp>
      <p:sp>
        <p:nvSpPr>
          <p:cNvPr id="6" name="Subtitle 2"/>
          <p:cNvSpPr txBox="1">
            <a:spLocks/>
          </p:cNvSpPr>
          <p:nvPr/>
        </p:nvSpPr>
        <p:spPr>
          <a:xfrm>
            <a:off x="1504334" y="1456520"/>
            <a:ext cx="8774061" cy="609599"/>
          </a:xfrm>
          <a:prstGeom prst="rect">
            <a:avLst/>
          </a:prstGeom>
        </p:spPr>
        <p:txBody>
          <a:bodyPr>
            <a:normAutofit lnSpcReduction="10000"/>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buNone/>
            </a:pPr>
            <a:r>
              <a:rPr lang="en-US" dirty="0" smtClean="0">
                <a:latin typeface="Trebuchet MS" pitchFamily="34" charset="0"/>
              </a:rPr>
              <a:t>            Taka 117,49.04 Lakh</a:t>
            </a:r>
          </a:p>
          <a:p>
            <a:endParaRPr lang="en-US" dirty="0" smtClean="0">
              <a:latin typeface="Trebuchet MS" pitchFamily="34" charset="0"/>
            </a:endParaRPr>
          </a:p>
          <a:p>
            <a:endParaRPr lang="en-US" dirty="0">
              <a:latin typeface="Trebuchet MS" pitchFamily="34" charset="0"/>
            </a:endParaRPr>
          </a:p>
        </p:txBody>
      </p:sp>
      <p:sp>
        <p:nvSpPr>
          <p:cNvPr id="7" name="Title 1"/>
          <p:cNvSpPr txBox="1">
            <a:spLocks/>
          </p:cNvSpPr>
          <p:nvPr/>
        </p:nvSpPr>
        <p:spPr>
          <a:xfrm>
            <a:off x="1536290" y="2599520"/>
            <a:ext cx="8431037" cy="1066800"/>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latin typeface="Trebuchet MS" pitchFamily="34" charset="0"/>
              </a:rPr>
              <a:t>Project Area</a:t>
            </a:r>
            <a:endParaRPr lang="en-US" dirty="0">
              <a:latin typeface="Trebuchet MS" pitchFamily="34" charset="0"/>
            </a:endParaRPr>
          </a:p>
        </p:txBody>
      </p:sp>
      <p:sp>
        <p:nvSpPr>
          <p:cNvPr id="8" name="Subtitle 2"/>
          <p:cNvSpPr txBox="1">
            <a:spLocks/>
          </p:cNvSpPr>
          <p:nvPr/>
        </p:nvSpPr>
        <p:spPr>
          <a:xfrm>
            <a:off x="1562100" y="3437720"/>
            <a:ext cx="8774061" cy="2590800"/>
          </a:xfrm>
          <a:prstGeom prst="rect">
            <a:avLst/>
          </a:prstGeom>
        </p:spPr>
        <p:txBody>
          <a:bodyPr>
            <a:normAutofit/>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buNone/>
            </a:pPr>
            <a:r>
              <a:rPr lang="en-US" dirty="0" smtClean="0">
                <a:latin typeface="Trebuchet MS" pitchFamily="34" charset="0"/>
              </a:rPr>
              <a:t>All Over Bangladesh ( 8 Divisions, 64 Districts, 497 </a:t>
            </a:r>
            <a:r>
              <a:rPr lang="en-US" dirty="0" err="1" smtClean="0">
                <a:latin typeface="Trebuchet MS" pitchFamily="34" charset="0"/>
              </a:rPr>
              <a:t>Upazilas</a:t>
            </a:r>
            <a:r>
              <a:rPr lang="en-US" dirty="0" smtClean="0">
                <a:latin typeface="Trebuchet MS" pitchFamily="34" charset="0"/>
              </a:rPr>
              <a:t>).</a:t>
            </a:r>
          </a:p>
          <a:p>
            <a:endParaRPr lang="en-US" dirty="0">
              <a:latin typeface="Trebuchet MS" pitchFamily="34" charset="0"/>
            </a:endParaRPr>
          </a:p>
        </p:txBody>
      </p:sp>
      <p:sp>
        <p:nvSpPr>
          <p:cNvPr id="9" name="Title 1"/>
          <p:cNvSpPr txBox="1">
            <a:spLocks/>
          </p:cNvSpPr>
          <p:nvPr/>
        </p:nvSpPr>
        <p:spPr>
          <a:xfrm>
            <a:off x="1536290" y="5114120"/>
            <a:ext cx="8711380" cy="880601"/>
          </a:xfrm>
          <a:prstGeom prst="rect">
            <a:avLst/>
          </a:prstGeom>
        </p:spPr>
        <p:txBody>
          <a:bodyPr>
            <a:normAutofit fontScale="97500"/>
          </a:bodyPr>
          <a:lstStyle>
            <a:lvl1pPr algn="l" rtl="0" eaLnBrk="1" latinLnBrk="0" hangingPunct="1">
              <a:spcBef>
                <a:spcPct val="0"/>
              </a:spcBef>
              <a:buNone/>
              <a:defRPr kumimoji="0" sz="49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smtClean="0">
                <a:latin typeface="Trebuchet MS" pitchFamily="34" charset="0"/>
              </a:rPr>
              <a:t>Project</a:t>
            </a:r>
            <a:r>
              <a:rPr lang="en-US" dirty="0" smtClean="0">
                <a:latin typeface="Trebuchet MS" pitchFamily="34" charset="0"/>
              </a:rPr>
              <a:t> Duration</a:t>
            </a:r>
            <a:endParaRPr lang="en-US" dirty="0">
              <a:latin typeface="Trebuchet MS" pitchFamily="34" charset="0"/>
            </a:endParaRPr>
          </a:p>
        </p:txBody>
      </p:sp>
      <p:sp>
        <p:nvSpPr>
          <p:cNvPr id="10" name="Subtitle 2"/>
          <p:cNvSpPr txBox="1">
            <a:spLocks/>
          </p:cNvSpPr>
          <p:nvPr/>
        </p:nvSpPr>
        <p:spPr>
          <a:xfrm>
            <a:off x="1513769" y="6100120"/>
            <a:ext cx="8774061" cy="762000"/>
          </a:xfrm>
          <a:prstGeom prst="rect">
            <a:avLst/>
          </a:prstGeom>
          <a:ln>
            <a:noFill/>
          </a:ln>
        </p:spPr>
        <p:txBody>
          <a:bodyPr>
            <a:normAutofit/>
          </a:bodyPr>
          <a:lstStyle>
            <a:lvl1pPr marL="417991" indent="-323943" algn="l" rtl="0" eaLnBrk="1" latinLnBrk="0" hangingPunct="1">
              <a:lnSpc>
                <a:spcPct val="100000"/>
              </a:lnSpc>
              <a:spcBef>
                <a:spcPts val="686"/>
              </a:spcBef>
              <a:buClr>
                <a:schemeClr val="accent1"/>
              </a:buClr>
              <a:buSzPct val="80000"/>
              <a:buFont typeface="Wingdings 2"/>
              <a:buChar char=""/>
              <a:defRPr kumimoji="0" sz="3700" kern="1200">
                <a:solidFill>
                  <a:schemeClr val="tx1"/>
                </a:solidFill>
                <a:latin typeface="+mn-lt"/>
                <a:ea typeface="+mn-ea"/>
                <a:cs typeface="+mn-cs"/>
              </a:defRPr>
            </a:lvl1pPr>
            <a:lvl2pPr marL="731483" indent="-271694" algn="l" rtl="0" eaLnBrk="1" latinLnBrk="0" hangingPunct="1">
              <a:lnSpc>
                <a:spcPct val="100000"/>
              </a:lnSpc>
              <a:spcBef>
                <a:spcPts val="629"/>
              </a:spcBef>
              <a:buClr>
                <a:schemeClr val="accent1"/>
              </a:buClr>
              <a:buFont typeface="Verdana"/>
              <a:buChar char="◦"/>
              <a:defRPr kumimoji="0" sz="3200" kern="1200">
                <a:solidFill>
                  <a:schemeClr val="tx1"/>
                </a:solidFill>
                <a:latin typeface="+mn-lt"/>
                <a:ea typeface="+mn-ea"/>
                <a:cs typeface="+mn-cs"/>
              </a:defRPr>
            </a:lvl2pPr>
            <a:lvl3pPr marL="1013627" indent="-261244"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53972" indent="-198546" algn="l" rtl="0" eaLnBrk="1" latinLnBrk="0" hangingPunct="1">
              <a:lnSpc>
                <a:spcPct val="100000"/>
              </a:lnSpc>
              <a:spcBef>
                <a:spcPct val="20000"/>
              </a:spcBef>
              <a:buClr>
                <a:schemeClr val="accent3"/>
              </a:buClr>
              <a:buFont typeface="Wingdings 2"/>
              <a:buChar char=""/>
              <a:defRPr kumimoji="0" sz="2300" kern="1200">
                <a:solidFill>
                  <a:schemeClr val="tx1"/>
                </a:solidFill>
                <a:latin typeface="+mn-lt"/>
                <a:ea typeface="+mn-ea"/>
                <a:cs typeface="+mn-cs"/>
              </a:defRPr>
            </a:lvl4pPr>
            <a:lvl5pPr marL="1483866" indent="-208995" algn="l" rtl="0" eaLnBrk="1" latinLnBrk="0" hangingPunct="1">
              <a:lnSpc>
                <a:spcPct val="100000"/>
              </a:lnSpc>
              <a:spcBef>
                <a:spcPct val="20000"/>
              </a:spcBef>
              <a:buClr>
                <a:schemeClr val="accent4"/>
              </a:buClr>
              <a:buFont typeface="Wingdings 2"/>
              <a:buChar char=""/>
              <a:defRPr kumimoji="0" sz="2300" kern="1200">
                <a:solidFill>
                  <a:schemeClr val="tx1"/>
                </a:solidFill>
                <a:latin typeface="+mn-lt"/>
                <a:ea typeface="+mn-ea"/>
                <a:cs typeface="+mn-cs"/>
              </a:defRPr>
            </a:lvl5pPr>
            <a:lvl6pPr marL="1724211" indent="-208995" algn="l" rtl="0" eaLnBrk="1" latinLnBrk="0" hangingPunct="1">
              <a:lnSpc>
                <a:spcPct val="100000"/>
              </a:lnSpc>
              <a:spcBef>
                <a:spcPct val="20000"/>
              </a:spcBef>
              <a:buClr>
                <a:schemeClr val="accent5"/>
              </a:buClr>
              <a:buFont typeface="Wingdings 2"/>
              <a:buChar char=""/>
              <a:defRPr kumimoji="0" sz="2300" kern="1200">
                <a:solidFill>
                  <a:schemeClr val="tx1"/>
                </a:solidFill>
                <a:latin typeface="+mn-lt"/>
                <a:ea typeface="+mn-ea"/>
                <a:cs typeface="+mn-cs"/>
              </a:defRPr>
            </a:lvl6pPr>
            <a:lvl7pPr marL="196455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7pPr>
            <a:lvl8pPr marL="2194450"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8pPr>
            <a:lvl9pPr marL="2434795" indent="-208995" algn="l" rtl="0" eaLnBrk="1" latinLnBrk="0" hangingPunct="1">
              <a:lnSpc>
                <a:spcPct val="100000"/>
              </a:lnSpc>
              <a:spcBef>
                <a:spcPct val="20000"/>
              </a:spcBef>
              <a:buClr>
                <a:schemeClr val="accent6"/>
              </a:buClr>
              <a:buFont typeface="Wingdings 2"/>
              <a:buChar char=""/>
              <a:defRPr kumimoji="0" sz="2300" kern="1200">
                <a:solidFill>
                  <a:schemeClr val="tx1"/>
                </a:solidFill>
                <a:latin typeface="+mn-lt"/>
                <a:ea typeface="+mn-ea"/>
                <a:cs typeface="+mn-cs"/>
              </a:defRPr>
            </a:lvl9pPr>
            <a:extLst/>
          </a:lstStyle>
          <a:p>
            <a:pPr marL="94048" indent="0" algn="ctr">
              <a:buNone/>
            </a:pPr>
            <a:r>
              <a:rPr lang="en-US" dirty="0" smtClean="0">
                <a:latin typeface="Trebuchet MS" pitchFamily="34" charset="0"/>
              </a:rPr>
              <a:t>July </a:t>
            </a:r>
            <a:r>
              <a:rPr lang="en-US" dirty="0" smtClean="0">
                <a:latin typeface="Trebuchet MS" pitchFamily="34" charset="0"/>
              </a:rPr>
              <a:t>2016 to June </a:t>
            </a:r>
            <a:r>
              <a:rPr lang="en-US" dirty="0" smtClean="0">
                <a:latin typeface="Trebuchet MS" pitchFamily="34" charset="0"/>
              </a:rPr>
              <a:t>2019</a:t>
            </a:r>
            <a:endParaRPr lang="en-US" dirty="0" smtClean="0">
              <a:latin typeface="Trebuchet MS" pitchFamily="34" charset="0"/>
            </a:endParaRPr>
          </a:p>
          <a:p>
            <a:endParaRPr lang="en-US" dirty="0">
              <a:latin typeface="Trebuchet MS" pitchFamily="34" charset="0"/>
            </a:endParaRPr>
          </a:p>
        </p:txBody>
      </p:sp>
    </p:spTree>
    <p:extLst>
      <p:ext uri="{BB962C8B-B14F-4D97-AF65-F5344CB8AC3E}">
        <p14:creationId xmlns:p14="http://schemas.microsoft.com/office/powerpoint/2010/main" val="84176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8300" y="419100"/>
            <a:ext cx="8702802" cy="533400"/>
          </a:xfrm>
        </p:spPr>
        <p:txBody>
          <a:bodyPr>
            <a:normAutofit fontScale="90000"/>
          </a:bodyPr>
          <a:lstStyle/>
          <a:p>
            <a:pPr algn="ctr"/>
            <a:r>
              <a:rPr lang="en-US" sz="4000" dirty="0" smtClean="0">
                <a:latin typeface="Times New Roman" pitchFamily="18" charset="0"/>
                <a:cs typeface="Times New Roman" pitchFamily="18" charset="0"/>
              </a:rPr>
              <a:t>Project Objectives</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638300" y="1181100"/>
            <a:ext cx="8702802" cy="6096000"/>
          </a:xfrm>
        </p:spPr>
        <p:txBody>
          <a:bodyPr>
            <a:normAutofit fontScale="85000" lnSpcReduction="20000"/>
          </a:bodyPr>
          <a:lstStyle/>
          <a:p>
            <a:r>
              <a:rPr lang="en-US" dirty="0" smtClean="0">
                <a:latin typeface="Times New Roman" pitchFamily="18" charset="0"/>
                <a:cs typeface="Times New Roman" pitchFamily="18" charset="0"/>
              </a:rPr>
              <a:t>The objectives of the proposed project are to establishing integrated digital network for ensuring speedy disposal of Land Revenue cases and court related activities of all Lands and Land Revenue Courts of Bangladesh (Courts of AC Land, ADC (Rev) and Additional Commissioner (Rev)) for digitalized service delivery to the people. Specially the aims are to : </a:t>
            </a:r>
          </a:p>
          <a:p>
            <a:pPr lvl="0">
              <a:buFont typeface="Wingdings" pitchFamily="2" charset="2"/>
              <a:buChar char="§"/>
            </a:pPr>
            <a:r>
              <a:rPr lang="en-US" dirty="0" smtClean="0">
                <a:latin typeface="Times New Roman" pitchFamily="18" charset="0"/>
                <a:cs typeface="Times New Roman" pitchFamily="18" charset="0"/>
              </a:rPr>
              <a:t>Modernization and Automation of Land Revenue case management application system;</a:t>
            </a:r>
          </a:p>
          <a:p>
            <a:pPr lvl="0">
              <a:buFont typeface="Arial" pitchFamily="34" charset="0"/>
              <a:buChar char="•"/>
            </a:pPr>
            <a:r>
              <a:rPr lang="en-US" dirty="0" smtClean="0">
                <a:latin typeface="Times New Roman" pitchFamily="18" charset="0"/>
                <a:cs typeface="Times New Roman" pitchFamily="18" charset="0"/>
              </a:rPr>
              <a:t>Digitalizing all of the Land Revenue Courts’ activities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establishing an integrated network and e-store);</a:t>
            </a:r>
          </a:p>
          <a:p>
            <a:pPr lvl="0">
              <a:buFont typeface="Arial" pitchFamily="34" charset="0"/>
              <a:buChar char="•"/>
            </a:pPr>
            <a:r>
              <a:rPr lang="en-US" dirty="0" smtClean="0">
                <a:latin typeface="Times New Roman" pitchFamily="18" charset="0"/>
                <a:cs typeface="Times New Roman" pitchFamily="18" charset="0"/>
              </a:rPr>
              <a:t>Bringing dynamism in the activities of all Land and Land Revenue Courts of the country;</a:t>
            </a:r>
          </a:p>
          <a:p>
            <a:pPr lvl="0">
              <a:buFont typeface="Arial" pitchFamily="34" charset="0"/>
              <a:buChar char="•"/>
            </a:pPr>
            <a:r>
              <a:rPr lang="en-US" dirty="0" smtClean="0">
                <a:latin typeface="Times New Roman" pitchFamily="18" charset="0"/>
                <a:cs typeface="Times New Roman" pitchFamily="18" charset="0"/>
              </a:rPr>
              <a:t>Ensuring speedy case disposal and the use of        e-Court services of all Land Revenue Courts of Bangladesh;</a:t>
            </a:r>
          </a:p>
          <a:p>
            <a:pPr lvl="0">
              <a:buFont typeface="Arial" pitchFamily="34" charset="0"/>
              <a:buChar char="•"/>
            </a:pPr>
            <a:r>
              <a:rPr lang="en-US" dirty="0" smtClean="0">
                <a:latin typeface="Times New Roman" pitchFamily="18" charset="0"/>
                <a:cs typeface="Times New Roman" pitchFamily="18" charset="0"/>
              </a:rPr>
              <a:t>Introducing e-inspection, monitoring and evaluation for decreasing time, eliminating hassles and harassment of service recipients and of related people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3258" y="190500"/>
            <a:ext cx="8702802" cy="685800"/>
          </a:xfrm>
        </p:spPr>
        <p:txBody>
          <a:bodyPr>
            <a:normAutofit fontScale="90000"/>
          </a:bodyPr>
          <a:lstStyle/>
          <a:p>
            <a:r>
              <a:rPr lang="en-US" dirty="0" smtClean="0"/>
              <a:t>                    </a:t>
            </a:r>
            <a:r>
              <a:rPr lang="en-US" dirty="0" err="1" smtClean="0"/>
              <a:t>Contd</a:t>
            </a:r>
            <a:r>
              <a:rPr lang="en-US" dirty="0" smtClean="0"/>
              <a:t>….</a:t>
            </a:r>
            <a:endParaRPr lang="en-US" dirty="0"/>
          </a:p>
        </p:txBody>
      </p:sp>
      <p:sp>
        <p:nvSpPr>
          <p:cNvPr id="3" name="Subtitle 2"/>
          <p:cNvSpPr>
            <a:spLocks noGrp="1"/>
          </p:cNvSpPr>
          <p:nvPr>
            <p:ph type="subTitle" idx="1"/>
          </p:nvPr>
        </p:nvSpPr>
        <p:spPr>
          <a:xfrm>
            <a:off x="1257300" y="952500"/>
            <a:ext cx="9160002" cy="5562600"/>
          </a:xfrm>
        </p:spPr>
        <p:txBody>
          <a:bodyPr>
            <a:noAutofit/>
          </a:bodyPr>
          <a:lstStyle/>
          <a:p>
            <a:pPr lvl="0">
              <a:buFont typeface="Arial" pitchFamily="34" charset="0"/>
              <a:buChar char="•"/>
            </a:pPr>
            <a:r>
              <a:rPr lang="en-US" sz="2400" dirty="0" smtClean="0">
                <a:latin typeface="Times New Roman" pitchFamily="18" charset="0"/>
                <a:cs typeface="Times New Roman" pitchFamily="18" charset="0"/>
              </a:rPr>
              <a:t> Delivering </a:t>
            </a:r>
            <a:r>
              <a:rPr lang="en-US" sz="2400" dirty="0" smtClean="0">
                <a:latin typeface="Times New Roman" pitchFamily="18" charset="0"/>
                <a:cs typeface="Times New Roman" pitchFamily="18" charset="0"/>
              </a:rPr>
              <a:t>Land Revenue Courts related services to the people through ICT;</a:t>
            </a:r>
          </a:p>
          <a:p>
            <a:pPr lvl="0">
              <a:buFont typeface="Arial" pitchFamily="34" charset="0"/>
              <a:buChar char="•"/>
            </a:pPr>
            <a:r>
              <a:rPr lang="en-US" sz="2400" dirty="0" smtClean="0">
                <a:latin typeface="Times New Roman" pitchFamily="18" charset="0"/>
                <a:cs typeface="Times New Roman" pitchFamily="18" charset="0"/>
              </a:rPr>
              <a:t> Ensuring </a:t>
            </a:r>
            <a:r>
              <a:rPr lang="en-US" sz="2400" dirty="0" smtClean="0">
                <a:latin typeface="Times New Roman" pitchFamily="18" charset="0"/>
                <a:cs typeface="Times New Roman" pitchFamily="18" charset="0"/>
              </a:rPr>
              <a:t>accountability, transparency of Land Revenue Courts administration and case management;</a:t>
            </a:r>
          </a:p>
          <a:p>
            <a:pPr lvl="0">
              <a:buFont typeface="Arial" pitchFamily="34" charset="0"/>
              <a:buChar char="•"/>
            </a:pPr>
            <a:r>
              <a:rPr lang="en-US" sz="2400" dirty="0" smtClean="0">
                <a:latin typeface="Times New Roman" pitchFamily="18" charset="0"/>
                <a:cs typeface="Times New Roman" pitchFamily="18" charset="0"/>
              </a:rPr>
              <a:t> Providing </a:t>
            </a:r>
            <a:r>
              <a:rPr lang="en-US" sz="2400" dirty="0" smtClean="0">
                <a:latin typeface="Times New Roman" pitchFamily="18" charset="0"/>
                <a:cs typeface="Times New Roman" pitchFamily="18" charset="0"/>
              </a:rPr>
              <a:t>and sharing information to the public recipients easily through creating website, Internet, mobile phones and people friendly services;</a:t>
            </a:r>
          </a:p>
          <a:p>
            <a:pPr lvl="0">
              <a:buFont typeface="Arial" pitchFamily="34" charset="0"/>
              <a:buChar char="•"/>
            </a:pPr>
            <a:r>
              <a:rPr lang="en-US" sz="2400" dirty="0" smtClean="0">
                <a:latin typeface="Times New Roman" pitchFamily="18" charset="0"/>
                <a:cs typeface="Times New Roman" pitchFamily="18" charset="0"/>
              </a:rPr>
              <a:t> Making </a:t>
            </a:r>
            <a:r>
              <a:rPr lang="en-US" sz="2400" dirty="0" smtClean="0">
                <a:latin typeface="Times New Roman" pitchFamily="18" charset="0"/>
                <a:cs typeface="Times New Roman" pitchFamily="18" charset="0"/>
              </a:rPr>
              <a:t>all kinds of land laws/rules, verdicts, legal documents easily available to the public through the creation of automation services by online devices  protecting, </a:t>
            </a:r>
            <a:r>
              <a:rPr lang="en-US" sz="2400" dirty="0" err="1" smtClean="0">
                <a:latin typeface="Times New Roman" pitchFamily="18" charset="0"/>
                <a:cs typeface="Times New Roman" pitchFamily="18" charset="0"/>
              </a:rPr>
              <a:t>preservating</a:t>
            </a:r>
            <a:r>
              <a:rPr lang="en-US" sz="2400" dirty="0" smtClean="0">
                <a:latin typeface="Times New Roman" pitchFamily="18" charset="0"/>
                <a:cs typeface="Times New Roman" pitchFamily="18" charset="0"/>
              </a:rPr>
              <a:t> and updating relevant case records;</a:t>
            </a:r>
          </a:p>
          <a:p>
            <a:pPr lvl="0">
              <a:buFont typeface="Arial" pitchFamily="34" charset="0"/>
              <a:buChar char="•"/>
            </a:pPr>
            <a:r>
              <a:rPr lang="en-US" sz="2400" dirty="0" smtClean="0">
                <a:latin typeface="Times New Roman" pitchFamily="18" charset="0"/>
                <a:cs typeface="Times New Roman" pitchFamily="18" charset="0"/>
              </a:rPr>
              <a:t> Establishing </a:t>
            </a:r>
            <a:r>
              <a:rPr lang="en-US" sz="2400" dirty="0" smtClean="0">
                <a:latin typeface="Times New Roman" pitchFamily="18" charset="0"/>
                <a:cs typeface="Times New Roman" pitchFamily="18" charset="0"/>
              </a:rPr>
              <a:t>a comprehensive Land Revenue Courts related database for Land Appeal Board through integrated network from the grassroots up to the central level having free access nationally and internationally.</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8300" y="571500"/>
            <a:ext cx="8702802" cy="632812"/>
          </a:xfrm>
        </p:spPr>
        <p:txBody>
          <a:bodyPr>
            <a:normAutofit fontScale="90000"/>
          </a:bodyPr>
          <a:lstStyle/>
          <a:p>
            <a:r>
              <a:rPr lang="en-US" sz="4000" dirty="0" smtClean="0">
                <a:latin typeface="Times New Roman" pitchFamily="18" charset="0"/>
                <a:cs typeface="Times New Roman" pitchFamily="18" charset="0"/>
              </a:rPr>
              <a:t>                              Priorities</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562100" y="1409700"/>
            <a:ext cx="8702802" cy="5334000"/>
          </a:xfrm>
        </p:spPr>
        <p:txBody>
          <a:bodyPr>
            <a:noAutofit/>
          </a:bodyPr>
          <a:lstStyle/>
          <a:p>
            <a:pPr algn="just"/>
            <a:r>
              <a:rPr lang="en-US" sz="2400" dirty="0" smtClean="0"/>
              <a:t>The public sector of Bangladesh has been suffering from many deficiencies including quality officers/staffs, quality work-process and quality office environment. So, at present great challenge faced by Bangladesh is to create a ‘Knowledge Based Society’ and ensure that their citizens are equipped with knowledge and skill of Information &amp; Communication Technology.</a:t>
            </a:r>
          </a:p>
          <a:p>
            <a:r>
              <a:rPr lang="en-US" sz="2400" dirty="0" smtClean="0"/>
              <a:t>The priorities of this Project are :</a:t>
            </a:r>
          </a:p>
          <a:p>
            <a:pPr>
              <a:buFont typeface="Courier New" pitchFamily="49" charset="0"/>
              <a:buChar char="o"/>
            </a:pPr>
            <a:r>
              <a:rPr lang="en-US" sz="2400" dirty="0" smtClean="0"/>
              <a:t> Develop </a:t>
            </a:r>
            <a:r>
              <a:rPr lang="en-US" sz="2400" dirty="0" smtClean="0"/>
              <a:t>an efficient software solution based on Client/Server architecture that will reduce the paper work considerably in LAB.</a:t>
            </a:r>
          </a:p>
          <a:p>
            <a:pPr>
              <a:buFont typeface="Courier New" pitchFamily="49" charset="0"/>
              <a:buChar char="o"/>
            </a:pPr>
            <a:r>
              <a:rPr lang="en-US" sz="2400" dirty="0" smtClean="0"/>
              <a:t> Establish </a:t>
            </a:r>
            <a:r>
              <a:rPr lang="en-US" sz="2400" dirty="0" smtClean="0"/>
              <a:t>a highly secured integrated digital network.</a:t>
            </a:r>
          </a:p>
          <a:p>
            <a:pPr>
              <a:buFont typeface="Courier New" pitchFamily="49" charset="0"/>
              <a:buChar char="o"/>
            </a:pPr>
            <a:r>
              <a:rPr lang="en-US" sz="2400" dirty="0" smtClean="0"/>
              <a:t> Equip </a:t>
            </a:r>
            <a:r>
              <a:rPr lang="en-US" sz="2400" dirty="0" smtClean="0"/>
              <a:t>All Land Revenue Courts of Bangladesh with necessary Computer hardware and digital support to meet challenges of the changing world</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8300" y="571500"/>
            <a:ext cx="8702802" cy="556612"/>
          </a:xfrm>
        </p:spPr>
        <p:txBody>
          <a:bodyPr>
            <a:normAutofit fontScale="90000"/>
          </a:bodyPr>
          <a:lstStyle/>
          <a:p>
            <a:pPr algn="ctr"/>
            <a:r>
              <a:rPr lang="en-US" dirty="0" smtClean="0"/>
              <a:t>Targets</a:t>
            </a:r>
            <a:endParaRPr lang="en-US" dirty="0"/>
          </a:p>
        </p:txBody>
      </p:sp>
      <p:sp>
        <p:nvSpPr>
          <p:cNvPr id="3" name="Subtitle 2"/>
          <p:cNvSpPr>
            <a:spLocks noGrp="1"/>
          </p:cNvSpPr>
          <p:nvPr>
            <p:ph type="subTitle" idx="1"/>
          </p:nvPr>
        </p:nvSpPr>
        <p:spPr>
          <a:xfrm>
            <a:off x="1638300" y="1181100"/>
            <a:ext cx="8702802" cy="5029200"/>
          </a:xfrm>
        </p:spPr>
        <p:txBody>
          <a:bodyPr>
            <a:normAutofit lnSpcReduction="10000"/>
          </a:bodyPr>
          <a:lstStyle/>
          <a:p>
            <a:pPr algn="just"/>
            <a:r>
              <a:rPr lang="en-US" dirty="0" smtClean="0"/>
              <a:t>The targets of the project are :</a:t>
            </a:r>
          </a:p>
          <a:p>
            <a:pPr algn="just">
              <a:buFont typeface="Arial" pitchFamily="34" charset="0"/>
              <a:buChar char="•"/>
            </a:pPr>
            <a:r>
              <a:rPr lang="en-US" dirty="0" smtClean="0"/>
              <a:t> Strengthening existing services and launching a second generation of integrated, inter-operable </a:t>
            </a:r>
            <a:endParaRPr lang="en-US" dirty="0" smtClean="0"/>
          </a:p>
          <a:p>
            <a:pPr algn="just"/>
            <a:r>
              <a:rPr lang="en-US" dirty="0" smtClean="0"/>
              <a:t>e-Government </a:t>
            </a:r>
            <a:r>
              <a:rPr lang="en-US" dirty="0" smtClean="0"/>
              <a:t>applications;</a:t>
            </a:r>
          </a:p>
          <a:p>
            <a:pPr algn="just">
              <a:buFont typeface="Arial" pitchFamily="34" charset="0"/>
              <a:buChar char="•"/>
            </a:pPr>
            <a:endParaRPr lang="en-US" dirty="0" smtClean="0"/>
          </a:p>
          <a:p>
            <a:pPr algn="just">
              <a:buFont typeface="Arial" pitchFamily="34" charset="0"/>
              <a:buChar char="•"/>
            </a:pPr>
            <a:r>
              <a:rPr lang="en-US" dirty="0" smtClean="0"/>
              <a:t>Sensitizing court officials and staffs, training service providers and expanding digital literacy among the general public;</a:t>
            </a:r>
          </a:p>
          <a:p>
            <a:pPr algn="just">
              <a:buFont typeface="Arial" pitchFamily="34" charset="0"/>
              <a:buChar char="•"/>
            </a:pPr>
            <a:endParaRPr lang="en-US" dirty="0" smtClean="0"/>
          </a:p>
          <a:p>
            <a:pPr algn="just">
              <a:buFont typeface="Arial" pitchFamily="34" charset="0"/>
              <a:buChar char="•"/>
            </a:pPr>
            <a:r>
              <a:rPr lang="en-US" dirty="0" smtClean="0"/>
              <a:t>Promoting innovation in the delivery of e-services</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571500"/>
            <a:ext cx="8702802" cy="685800"/>
          </a:xfrm>
        </p:spPr>
        <p:txBody>
          <a:bodyPr>
            <a:normAutofit fontScale="90000"/>
          </a:bodyPr>
          <a:lstStyle/>
          <a:p>
            <a:pPr algn="ctr"/>
            <a:r>
              <a:rPr lang="en-US" dirty="0" smtClean="0"/>
              <a:t>Outputs/Outcomes</a:t>
            </a:r>
            <a:endParaRPr lang="en-US" dirty="0"/>
          </a:p>
        </p:txBody>
      </p:sp>
      <p:sp>
        <p:nvSpPr>
          <p:cNvPr id="3" name="Subtitle 2"/>
          <p:cNvSpPr>
            <a:spLocks noGrp="1"/>
          </p:cNvSpPr>
          <p:nvPr>
            <p:ph type="subTitle" idx="1"/>
          </p:nvPr>
        </p:nvSpPr>
        <p:spPr>
          <a:xfrm>
            <a:off x="1790700" y="1409700"/>
            <a:ext cx="8702802" cy="4800600"/>
          </a:xfrm>
        </p:spPr>
        <p:txBody>
          <a:bodyPr>
            <a:normAutofit fontScale="32500" lnSpcReduction="20000"/>
          </a:bodyPr>
          <a:lstStyle/>
          <a:p>
            <a:r>
              <a:rPr lang="en-US" sz="7200" dirty="0" smtClean="0"/>
              <a:t>The outcome of the project are numerous for both the organization and the nation that will come in as direct and indirect benefits to the society.</a:t>
            </a:r>
          </a:p>
          <a:p>
            <a:r>
              <a:rPr lang="en-US" sz="9800" b="1" i="1" u="sng" dirty="0" smtClean="0"/>
              <a:t>Direct Benefits</a:t>
            </a:r>
            <a:r>
              <a:rPr lang="en-US" sz="9800" u="sng" dirty="0" smtClean="0"/>
              <a:t>:</a:t>
            </a:r>
          </a:p>
          <a:p>
            <a:pPr>
              <a:buFont typeface="Arial" pitchFamily="34" charset="0"/>
              <a:buChar char="•"/>
            </a:pPr>
            <a:r>
              <a:rPr lang="en-US" sz="7200" dirty="0" smtClean="0"/>
              <a:t> </a:t>
            </a:r>
            <a:r>
              <a:rPr lang="en-US" sz="7200" b="1" dirty="0" smtClean="0"/>
              <a:t>Accountability </a:t>
            </a:r>
            <a:r>
              <a:rPr lang="en-US" sz="7200" b="1" dirty="0" smtClean="0"/>
              <a:t>and Transparency are to be </a:t>
            </a:r>
            <a:r>
              <a:rPr lang="en-US" sz="7200" b="1" dirty="0" smtClean="0"/>
              <a:t>ensured;</a:t>
            </a:r>
            <a:endParaRPr lang="en-US" sz="7200" b="1" dirty="0" smtClean="0"/>
          </a:p>
          <a:p>
            <a:pPr>
              <a:buFont typeface="Arial" pitchFamily="34" charset="0"/>
              <a:buChar char="•"/>
            </a:pPr>
            <a:r>
              <a:rPr lang="en-US" sz="7200" b="1" dirty="0" smtClean="0"/>
              <a:t> Efficiency </a:t>
            </a:r>
            <a:r>
              <a:rPr lang="en-US" sz="7200" b="1" dirty="0" smtClean="0"/>
              <a:t>and customer satisfaction are to be increased;</a:t>
            </a:r>
          </a:p>
          <a:p>
            <a:pPr>
              <a:buFont typeface="Arial" pitchFamily="34" charset="0"/>
              <a:buChar char="•"/>
            </a:pPr>
            <a:r>
              <a:rPr lang="en-US" sz="7200" b="1" dirty="0" smtClean="0"/>
              <a:t> Cost</a:t>
            </a:r>
            <a:r>
              <a:rPr lang="en-US" sz="7200" b="1" dirty="0" smtClean="0"/>
              <a:t>, time and hassles for citizens shall be reduced;</a:t>
            </a:r>
          </a:p>
          <a:p>
            <a:pPr>
              <a:buFont typeface="Arial" pitchFamily="34" charset="0"/>
              <a:buChar char="•"/>
            </a:pPr>
            <a:r>
              <a:rPr lang="en-US" sz="7200" b="1" dirty="0" smtClean="0"/>
              <a:t> Good </a:t>
            </a:r>
            <a:r>
              <a:rPr lang="en-US" sz="7400" b="1" dirty="0" smtClean="0"/>
              <a:t>Governance</a:t>
            </a:r>
            <a:r>
              <a:rPr lang="en-US" sz="7200" b="1" dirty="0" smtClean="0"/>
              <a:t> practices in management and administration shall be ensured</a:t>
            </a:r>
          </a:p>
          <a:p>
            <a:pPr>
              <a:buFont typeface="Arial" pitchFamily="34" charset="0"/>
              <a:buChar char="•"/>
            </a:pPr>
            <a:r>
              <a:rPr lang="en-US" sz="7200" b="1" dirty="0" smtClean="0"/>
              <a:t> Productivity </a:t>
            </a:r>
            <a:r>
              <a:rPr lang="en-US" sz="7200" b="1" dirty="0" smtClean="0"/>
              <a:t>and workflow shall be improved;</a:t>
            </a:r>
          </a:p>
          <a:p>
            <a:r>
              <a:rPr lang="en-US" sz="9800" b="1" i="1" u="sng" dirty="0" smtClean="0"/>
              <a:t>Indirect Benefits :</a:t>
            </a:r>
          </a:p>
          <a:p>
            <a:pPr>
              <a:buFont typeface="Arial" pitchFamily="34" charset="0"/>
              <a:buChar char="•"/>
            </a:pPr>
            <a:r>
              <a:rPr lang="en-US" sz="7200" dirty="0" smtClean="0"/>
              <a:t> </a:t>
            </a:r>
            <a:r>
              <a:rPr lang="en-US" sz="7200" b="1" dirty="0" smtClean="0"/>
              <a:t>Human resource shall be developed at a greater/large scale;</a:t>
            </a:r>
          </a:p>
          <a:p>
            <a:pPr>
              <a:buFont typeface="Arial" pitchFamily="34" charset="0"/>
              <a:buChar char="•"/>
            </a:pPr>
            <a:r>
              <a:rPr lang="en-US" sz="7200" b="1" dirty="0" smtClean="0"/>
              <a:t> Employment </a:t>
            </a:r>
            <a:r>
              <a:rPr lang="en-US" sz="7200" b="1" dirty="0" smtClean="0"/>
              <a:t>at home &amp; abroad, shall be increased</a:t>
            </a:r>
            <a:r>
              <a:rPr lang="en-US" sz="4000" b="1" dirty="0" smtClean="0"/>
              <a:t>.</a:t>
            </a:r>
          </a:p>
          <a:p>
            <a:pPr>
              <a:buFont typeface="Arial" pitchFamily="34" charset="0"/>
              <a:buChar char="•"/>
            </a:pPr>
            <a:endParaRPr lang="en-US" sz="4000"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688</TotalTime>
  <Words>3034</Words>
  <Application>Microsoft Office PowerPoint</Application>
  <PresentationFormat>Custom</PresentationFormat>
  <Paragraphs>862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Solstice</vt:lpstr>
      <vt:lpstr>Presentation  on  Proposed Project </vt:lpstr>
      <vt:lpstr>Project Title:</vt:lpstr>
      <vt:lpstr>PowerPoint Presentation</vt:lpstr>
      <vt:lpstr>PowerPoint Presentation</vt:lpstr>
      <vt:lpstr>Project Objectives</vt:lpstr>
      <vt:lpstr>                    Contd….</vt:lpstr>
      <vt:lpstr>                              Priorities</vt:lpstr>
      <vt:lpstr>Targets</vt:lpstr>
      <vt:lpstr>Outputs/Outcomes</vt:lpstr>
      <vt:lpstr>PowerPoint Presentation</vt:lpstr>
      <vt:lpstr>Log Frame </vt:lpstr>
      <vt:lpstr>Log Frame_Contd…. </vt:lpstr>
      <vt:lpstr>Log Frame_Contd…. </vt:lpstr>
      <vt:lpstr>Log Frame_Contd…. </vt:lpstr>
      <vt:lpstr>Log Frame_Contd…. </vt:lpstr>
      <vt:lpstr>Proposed Layout Design (Operational Communication)</vt:lpstr>
      <vt:lpstr>Interaction Between The Stakeholders and Divisional Commissioner Court</vt:lpstr>
      <vt:lpstr>Interaction Between The Stakeholders And ADC (Rev.) Court</vt:lpstr>
      <vt:lpstr>Interaction Between The Stakeholders And AC Land Court</vt:lpstr>
      <vt:lpstr>Disaster Recovery Server Networking Design</vt:lpstr>
      <vt:lpstr>Support System </vt:lpstr>
      <vt:lpstr>Proposed Hardware Details for Storage</vt:lpstr>
      <vt:lpstr>Employment Opportunity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Proposed Project</dc:title>
  <dc:creator>Hafiz Akber Ahmed</dc:creator>
  <cp:lastModifiedBy>Hafiz Akber Ahmed</cp:lastModifiedBy>
  <cp:revision>100</cp:revision>
  <cp:lastPrinted>2016-11-30T06:58:25Z</cp:lastPrinted>
  <dcterms:created xsi:type="dcterms:W3CDTF">2016-11-28T09:59:03Z</dcterms:created>
  <dcterms:modified xsi:type="dcterms:W3CDTF">2017-01-07T06:20:54Z</dcterms:modified>
</cp:coreProperties>
</file>